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AD5921-BE4B-4A9D-B090-D2CA41999F6F}" type="doc">
      <dgm:prSet loTypeId="urn:microsoft.com/office/officeart/2008/layout/HorizontalMultiLevelHierarchy" loCatId="hierarchy" qsTypeId="urn:microsoft.com/office/officeart/2005/8/quickstyle/3d4" qsCatId="3D" csTypeId="urn:microsoft.com/office/officeart/2005/8/colors/colorful2" csCatId="colorful" phldr="1"/>
      <dgm:spPr/>
      <dgm:t>
        <a:bodyPr/>
        <a:lstStyle/>
        <a:p>
          <a:endParaRPr lang="uk-UA"/>
        </a:p>
      </dgm:t>
    </dgm:pt>
    <dgm:pt modelId="{C87EDB21-2F6E-459B-B4F4-B89B7C38CF3B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3600" b="1" i="0" dirty="0" smtClean="0">
              <a:solidFill>
                <a:schemeClr val="tx1"/>
              </a:solidFill>
            </a:rPr>
            <a:t>Змістові лінії галузі «Математика»</a:t>
          </a:r>
          <a:endParaRPr lang="uk-UA" sz="3600" b="1" i="0" dirty="0">
            <a:solidFill>
              <a:schemeClr val="tx1"/>
            </a:solidFill>
          </a:endParaRPr>
        </a:p>
      </dgm:t>
    </dgm:pt>
    <dgm:pt modelId="{7BC38384-578F-4656-873D-A6C8B2D416B4}" type="parTrans" cxnId="{BFB7D9CC-7EAC-4559-898A-457373A28A14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D0C2EFE5-78BE-4F7C-9C40-8D7B6C5522F1}" type="sibTrans" cxnId="{BFB7D9CC-7EAC-4559-898A-457373A28A14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28DD777D-AA81-42F3-8EBF-5F45D3B0E032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числа, дії з числами</a:t>
          </a:r>
          <a:endParaRPr lang="uk-UA" dirty="0">
            <a:solidFill>
              <a:schemeClr val="tx1"/>
            </a:solidFill>
          </a:endParaRPr>
        </a:p>
      </dgm:t>
    </dgm:pt>
    <dgm:pt modelId="{37226608-751F-4040-8643-58AF01E83640}" type="parTrans" cxnId="{661C1B6A-8B15-44C1-9343-0A3295752168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A2CFFF1C-AA70-4334-AFA9-320C76A2CD05}" type="sibTrans" cxnId="{661C1B6A-8B15-44C1-9343-0A3295752168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DB2A3FC9-4417-46F8-AA3A-2B69E88C1718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просторові відношення, геометричні фігури</a:t>
          </a:r>
          <a:endParaRPr lang="uk-UA" dirty="0">
            <a:solidFill>
              <a:schemeClr val="tx1"/>
            </a:solidFill>
          </a:endParaRPr>
        </a:p>
      </dgm:t>
    </dgm:pt>
    <dgm:pt modelId="{7285DF47-2C77-47BF-BAE8-21B3DA762A9E}" type="parTrans" cxnId="{8A97244D-0BDE-470C-B139-4E29ABBDBF33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1A6090C9-457E-48B7-A62A-721FB7D6F93C}" type="sibTrans" cxnId="{8A97244D-0BDE-470C-B139-4E29ABBDBF33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5D899355-9EB2-45B5-86AA-37CF62B8C31B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робота з даними</a:t>
          </a:r>
          <a:endParaRPr lang="uk-UA" dirty="0">
            <a:solidFill>
              <a:schemeClr val="tx1"/>
            </a:solidFill>
          </a:endParaRPr>
        </a:p>
      </dgm:t>
    </dgm:pt>
    <dgm:pt modelId="{BCDFD4D1-0443-464A-A827-1C85A9CC9EC9}" type="parTrans" cxnId="{E0073E02-9432-46F4-96E5-5E73217B0B32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69FC4A35-E8AD-4AB5-AEC0-24D750ACE644}" type="sibTrans" cxnId="{E0073E02-9432-46F4-96E5-5E73217B0B32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A45417A3-1018-404B-8DA8-ADE5C19C5227}">
      <dgm:prSet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сюжетні задачі</a:t>
          </a:r>
          <a:endParaRPr lang="uk-UA" dirty="0">
            <a:solidFill>
              <a:schemeClr val="tx1"/>
            </a:solidFill>
          </a:endParaRPr>
        </a:p>
      </dgm:t>
    </dgm:pt>
    <dgm:pt modelId="{7CE29A17-06F2-4417-B86F-2E788C079FB0}" type="parTrans" cxnId="{2848EF5F-AEE6-4811-BC7C-762433255B40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9A3FF9B2-886F-4627-AE89-484C17100E27}" type="sibTrans" cxnId="{2848EF5F-AEE6-4811-BC7C-762433255B40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CA7F3527-8FD2-47E3-9A51-BD2EA4AD41B3}">
      <dgm:prSet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математичні вирази, рівності, нерівності</a:t>
          </a:r>
          <a:endParaRPr lang="uk-UA" dirty="0">
            <a:solidFill>
              <a:schemeClr val="tx1"/>
            </a:solidFill>
          </a:endParaRPr>
        </a:p>
      </dgm:t>
    </dgm:pt>
    <dgm:pt modelId="{E18B2036-67F6-43A9-95E9-C68602DF05BC}" type="parTrans" cxnId="{86CBCB2A-3C96-46D3-9708-02CBEFA15914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BFDE7F24-7612-44D0-857B-463E8210FCE4}" type="sibTrans" cxnId="{86CBCB2A-3C96-46D3-9708-02CBEFA15914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95D3B730-22EF-40CC-B304-1DA0D5632CBA}">
      <dgm:prSet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величини</a:t>
          </a:r>
          <a:endParaRPr lang="uk-UA" dirty="0">
            <a:solidFill>
              <a:schemeClr val="tx1"/>
            </a:solidFill>
          </a:endParaRPr>
        </a:p>
      </dgm:t>
    </dgm:pt>
    <dgm:pt modelId="{146B1F28-C8C0-47F6-B6CA-5A3006757AE8}" type="parTrans" cxnId="{1A128580-9AB9-4D96-AC71-6F98A34CE559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FA2B4959-D240-4AC7-A6A0-1DBDF5E02D60}" type="sibTrans" cxnId="{1A128580-9AB9-4D96-AC71-6F98A34CE559}">
      <dgm:prSet/>
      <dgm:spPr/>
      <dgm:t>
        <a:bodyPr/>
        <a:lstStyle/>
        <a:p>
          <a:endParaRPr lang="uk-UA">
            <a:solidFill>
              <a:schemeClr val="tx1"/>
            </a:solidFill>
          </a:endParaRPr>
        </a:p>
      </dgm:t>
    </dgm:pt>
    <dgm:pt modelId="{43CAA4E0-E72A-48ED-A9CE-CCB0B6BC3CB6}" type="pres">
      <dgm:prSet presAssocID="{12AD5921-BE4B-4A9D-B090-D2CA41999F6F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C77F507B-FE85-4629-8F2D-ABC8A62EDF3F}" type="pres">
      <dgm:prSet presAssocID="{C87EDB21-2F6E-459B-B4F4-B89B7C38CF3B}" presName="root1" presStyleCnt="0"/>
      <dgm:spPr/>
    </dgm:pt>
    <dgm:pt modelId="{67FEF84E-7C89-4762-9B67-0D1BAFBE8990}" type="pres">
      <dgm:prSet presAssocID="{C87EDB21-2F6E-459B-B4F4-B89B7C38CF3B}" presName="LevelOneTextNode" presStyleLbl="node0" presStyleIdx="0" presStyleCnt="1" custScaleX="14075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E2A4D559-5DA1-4E33-8C5A-E9F5EA1CB536}" type="pres">
      <dgm:prSet presAssocID="{C87EDB21-2F6E-459B-B4F4-B89B7C38CF3B}" presName="level2hierChild" presStyleCnt="0"/>
      <dgm:spPr/>
    </dgm:pt>
    <dgm:pt modelId="{313F45CA-D786-43EE-B676-817D7AF3302E}" type="pres">
      <dgm:prSet presAssocID="{37226608-751F-4040-8643-58AF01E83640}" presName="conn2-1" presStyleLbl="parChTrans1D2" presStyleIdx="0" presStyleCnt="6"/>
      <dgm:spPr/>
      <dgm:t>
        <a:bodyPr/>
        <a:lstStyle/>
        <a:p>
          <a:endParaRPr lang="uk-UA"/>
        </a:p>
      </dgm:t>
    </dgm:pt>
    <dgm:pt modelId="{86799F71-6BC7-471F-98A9-BBB2E302DF0F}" type="pres">
      <dgm:prSet presAssocID="{37226608-751F-4040-8643-58AF01E83640}" presName="connTx" presStyleLbl="parChTrans1D2" presStyleIdx="0" presStyleCnt="6"/>
      <dgm:spPr/>
      <dgm:t>
        <a:bodyPr/>
        <a:lstStyle/>
        <a:p>
          <a:endParaRPr lang="uk-UA"/>
        </a:p>
      </dgm:t>
    </dgm:pt>
    <dgm:pt modelId="{13331445-518E-4FC3-A0F1-0FD85AEE6D63}" type="pres">
      <dgm:prSet presAssocID="{28DD777D-AA81-42F3-8EBF-5F45D3B0E032}" presName="root2" presStyleCnt="0"/>
      <dgm:spPr/>
    </dgm:pt>
    <dgm:pt modelId="{7BE3C487-D6CE-4C1E-AB11-1FCE820900BC}" type="pres">
      <dgm:prSet presAssocID="{28DD777D-AA81-42F3-8EBF-5F45D3B0E032}" presName="LevelTwoTextNode" presStyleLbl="node2" presStyleIdx="0" presStyleCnt="6" custScaleX="17685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5A869A4E-004B-41C3-B18A-04CEE8753B1D}" type="pres">
      <dgm:prSet presAssocID="{28DD777D-AA81-42F3-8EBF-5F45D3B0E032}" presName="level3hierChild" presStyleCnt="0"/>
      <dgm:spPr/>
    </dgm:pt>
    <dgm:pt modelId="{B2068870-10E6-47D0-B34C-71E03D980A6F}" type="pres">
      <dgm:prSet presAssocID="{146B1F28-C8C0-47F6-B6CA-5A3006757AE8}" presName="conn2-1" presStyleLbl="parChTrans1D2" presStyleIdx="1" presStyleCnt="6"/>
      <dgm:spPr/>
      <dgm:t>
        <a:bodyPr/>
        <a:lstStyle/>
        <a:p>
          <a:endParaRPr lang="uk-UA"/>
        </a:p>
      </dgm:t>
    </dgm:pt>
    <dgm:pt modelId="{AD04AE7C-C571-4644-AF42-EBAB99A20472}" type="pres">
      <dgm:prSet presAssocID="{146B1F28-C8C0-47F6-B6CA-5A3006757AE8}" presName="connTx" presStyleLbl="parChTrans1D2" presStyleIdx="1" presStyleCnt="6"/>
      <dgm:spPr/>
      <dgm:t>
        <a:bodyPr/>
        <a:lstStyle/>
        <a:p>
          <a:endParaRPr lang="uk-UA"/>
        </a:p>
      </dgm:t>
    </dgm:pt>
    <dgm:pt modelId="{6D3E61A2-1DC9-42E5-89D8-580579E258FC}" type="pres">
      <dgm:prSet presAssocID="{95D3B730-22EF-40CC-B304-1DA0D5632CBA}" presName="root2" presStyleCnt="0"/>
      <dgm:spPr/>
    </dgm:pt>
    <dgm:pt modelId="{C7E7921A-D674-4FCC-9204-526D09777193}" type="pres">
      <dgm:prSet presAssocID="{95D3B730-22EF-40CC-B304-1DA0D5632CBA}" presName="LevelTwoTextNode" presStyleLbl="node2" presStyleIdx="1" presStyleCnt="6" custScaleX="17685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57B4DA24-CA20-4418-98FC-7FB77C859EC8}" type="pres">
      <dgm:prSet presAssocID="{95D3B730-22EF-40CC-B304-1DA0D5632CBA}" presName="level3hierChild" presStyleCnt="0"/>
      <dgm:spPr/>
    </dgm:pt>
    <dgm:pt modelId="{A312E707-1E99-4321-A72B-46A92FEBCAD8}" type="pres">
      <dgm:prSet presAssocID="{E18B2036-67F6-43A9-95E9-C68602DF05BC}" presName="conn2-1" presStyleLbl="parChTrans1D2" presStyleIdx="2" presStyleCnt="6"/>
      <dgm:spPr/>
      <dgm:t>
        <a:bodyPr/>
        <a:lstStyle/>
        <a:p>
          <a:endParaRPr lang="uk-UA"/>
        </a:p>
      </dgm:t>
    </dgm:pt>
    <dgm:pt modelId="{0036FDE1-299D-43E2-8A19-E40474ADD70B}" type="pres">
      <dgm:prSet presAssocID="{E18B2036-67F6-43A9-95E9-C68602DF05BC}" presName="connTx" presStyleLbl="parChTrans1D2" presStyleIdx="2" presStyleCnt="6"/>
      <dgm:spPr/>
      <dgm:t>
        <a:bodyPr/>
        <a:lstStyle/>
        <a:p>
          <a:endParaRPr lang="uk-UA"/>
        </a:p>
      </dgm:t>
    </dgm:pt>
    <dgm:pt modelId="{3644A508-295B-4966-80FC-39D020A0EBB2}" type="pres">
      <dgm:prSet presAssocID="{CA7F3527-8FD2-47E3-9A51-BD2EA4AD41B3}" presName="root2" presStyleCnt="0"/>
      <dgm:spPr/>
    </dgm:pt>
    <dgm:pt modelId="{F55AEB49-74FB-4931-B06A-868F31A412DC}" type="pres">
      <dgm:prSet presAssocID="{CA7F3527-8FD2-47E3-9A51-BD2EA4AD41B3}" presName="LevelTwoTextNode" presStyleLbl="node2" presStyleIdx="2" presStyleCnt="6" custScaleX="17685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E6C890B-8043-47F2-8956-545B4B00B8C6}" type="pres">
      <dgm:prSet presAssocID="{CA7F3527-8FD2-47E3-9A51-BD2EA4AD41B3}" presName="level3hierChild" presStyleCnt="0"/>
      <dgm:spPr/>
    </dgm:pt>
    <dgm:pt modelId="{552028ED-C8E1-47CB-94A8-C227E1713C0D}" type="pres">
      <dgm:prSet presAssocID="{7CE29A17-06F2-4417-B86F-2E788C079FB0}" presName="conn2-1" presStyleLbl="parChTrans1D2" presStyleIdx="3" presStyleCnt="6"/>
      <dgm:spPr/>
      <dgm:t>
        <a:bodyPr/>
        <a:lstStyle/>
        <a:p>
          <a:endParaRPr lang="uk-UA"/>
        </a:p>
      </dgm:t>
    </dgm:pt>
    <dgm:pt modelId="{302222A8-ACAF-4549-8CD5-8B245B87FD25}" type="pres">
      <dgm:prSet presAssocID="{7CE29A17-06F2-4417-B86F-2E788C079FB0}" presName="connTx" presStyleLbl="parChTrans1D2" presStyleIdx="3" presStyleCnt="6"/>
      <dgm:spPr/>
      <dgm:t>
        <a:bodyPr/>
        <a:lstStyle/>
        <a:p>
          <a:endParaRPr lang="uk-UA"/>
        </a:p>
      </dgm:t>
    </dgm:pt>
    <dgm:pt modelId="{1B390872-3291-4EE4-AB41-EC00F09F6FFA}" type="pres">
      <dgm:prSet presAssocID="{A45417A3-1018-404B-8DA8-ADE5C19C5227}" presName="root2" presStyleCnt="0"/>
      <dgm:spPr/>
    </dgm:pt>
    <dgm:pt modelId="{A9C87B1C-E016-486F-8E89-914AC67D6207}" type="pres">
      <dgm:prSet presAssocID="{A45417A3-1018-404B-8DA8-ADE5C19C5227}" presName="LevelTwoTextNode" presStyleLbl="node2" presStyleIdx="3" presStyleCnt="6" custScaleX="17685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A22EBC27-5A57-4C91-A0CB-FEFDCD286AAC}" type="pres">
      <dgm:prSet presAssocID="{A45417A3-1018-404B-8DA8-ADE5C19C5227}" presName="level3hierChild" presStyleCnt="0"/>
      <dgm:spPr/>
    </dgm:pt>
    <dgm:pt modelId="{F17F5B7D-58DA-46C3-9D7D-99A874169FB0}" type="pres">
      <dgm:prSet presAssocID="{7285DF47-2C77-47BF-BAE8-21B3DA762A9E}" presName="conn2-1" presStyleLbl="parChTrans1D2" presStyleIdx="4" presStyleCnt="6"/>
      <dgm:spPr/>
      <dgm:t>
        <a:bodyPr/>
        <a:lstStyle/>
        <a:p>
          <a:endParaRPr lang="uk-UA"/>
        </a:p>
      </dgm:t>
    </dgm:pt>
    <dgm:pt modelId="{18870845-6B54-4899-8A24-00AC3E47A62D}" type="pres">
      <dgm:prSet presAssocID="{7285DF47-2C77-47BF-BAE8-21B3DA762A9E}" presName="connTx" presStyleLbl="parChTrans1D2" presStyleIdx="4" presStyleCnt="6"/>
      <dgm:spPr/>
      <dgm:t>
        <a:bodyPr/>
        <a:lstStyle/>
        <a:p>
          <a:endParaRPr lang="uk-UA"/>
        </a:p>
      </dgm:t>
    </dgm:pt>
    <dgm:pt modelId="{187D8AD9-7B30-42D9-9F9F-83B14E0F27B4}" type="pres">
      <dgm:prSet presAssocID="{DB2A3FC9-4417-46F8-AA3A-2B69E88C1718}" presName="root2" presStyleCnt="0"/>
      <dgm:spPr/>
    </dgm:pt>
    <dgm:pt modelId="{97DB7E41-6F11-4083-BEC0-A90690D5E2E1}" type="pres">
      <dgm:prSet presAssocID="{DB2A3FC9-4417-46F8-AA3A-2B69E88C1718}" presName="LevelTwoTextNode" presStyleLbl="node2" presStyleIdx="4" presStyleCnt="6" custScaleX="17685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AEE5917A-27D9-4408-B0CD-7CE6DFC5987C}" type="pres">
      <dgm:prSet presAssocID="{DB2A3FC9-4417-46F8-AA3A-2B69E88C1718}" presName="level3hierChild" presStyleCnt="0"/>
      <dgm:spPr/>
    </dgm:pt>
    <dgm:pt modelId="{29597636-7BC8-4375-B3AB-34CE5A9C6A01}" type="pres">
      <dgm:prSet presAssocID="{BCDFD4D1-0443-464A-A827-1C85A9CC9EC9}" presName="conn2-1" presStyleLbl="parChTrans1D2" presStyleIdx="5" presStyleCnt="6"/>
      <dgm:spPr/>
      <dgm:t>
        <a:bodyPr/>
        <a:lstStyle/>
        <a:p>
          <a:endParaRPr lang="uk-UA"/>
        </a:p>
      </dgm:t>
    </dgm:pt>
    <dgm:pt modelId="{2F76ECB2-739E-4921-9443-819B9C06E8D3}" type="pres">
      <dgm:prSet presAssocID="{BCDFD4D1-0443-464A-A827-1C85A9CC9EC9}" presName="connTx" presStyleLbl="parChTrans1D2" presStyleIdx="5" presStyleCnt="6"/>
      <dgm:spPr/>
      <dgm:t>
        <a:bodyPr/>
        <a:lstStyle/>
        <a:p>
          <a:endParaRPr lang="uk-UA"/>
        </a:p>
      </dgm:t>
    </dgm:pt>
    <dgm:pt modelId="{8B9150A2-B20B-4FF0-8291-714E94902BC1}" type="pres">
      <dgm:prSet presAssocID="{5D899355-9EB2-45B5-86AA-37CF62B8C31B}" presName="root2" presStyleCnt="0"/>
      <dgm:spPr/>
    </dgm:pt>
    <dgm:pt modelId="{30C4192D-1744-437C-998C-16E98C5C54A1}" type="pres">
      <dgm:prSet presAssocID="{5D899355-9EB2-45B5-86AA-37CF62B8C31B}" presName="LevelTwoTextNode" presStyleLbl="node2" presStyleIdx="5" presStyleCnt="6" custScaleX="17685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767494A8-B98C-4712-8250-15FDC95DF490}" type="pres">
      <dgm:prSet presAssocID="{5D899355-9EB2-45B5-86AA-37CF62B8C31B}" presName="level3hierChild" presStyleCnt="0"/>
      <dgm:spPr/>
    </dgm:pt>
  </dgm:ptLst>
  <dgm:cxnLst>
    <dgm:cxn modelId="{64F9A4AF-CA0A-4329-B72B-F24A0476EFBB}" type="presOf" srcId="{95D3B730-22EF-40CC-B304-1DA0D5632CBA}" destId="{C7E7921A-D674-4FCC-9204-526D09777193}" srcOrd="0" destOrd="0" presId="urn:microsoft.com/office/officeart/2008/layout/HorizontalMultiLevelHierarchy"/>
    <dgm:cxn modelId="{4F3931F0-2A8A-45E0-B2F1-9775C30DD6D9}" type="presOf" srcId="{BCDFD4D1-0443-464A-A827-1C85A9CC9EC9}" destId="{29597636-7BC8-4375-B3AB-34CE5A9C6A01}" srcOrd="0" destOrd="0" presId="urn:microsoft.com/office/officeart/2008/layout/HorizontalMultiLevelHierarchy"/>
    <dgm:cxn modelId="{8A97244D-0BDE-470C-B139-4E29ABBDBF33}" srcId="{C87EDB21-2F6E-459B-B4F4-B89B7C38CF3B}" destId="{DB2A3FC9-4417-46F8-AA3A-2B69E88C1718}" srcOrd="4" destOrd="0" parTransId="{7285DF47-2C77-47BF-BAE8-21B3DA762A9E}" sibTransId="{1A6090C9-457E-48B7-A62A-721FB7D6F93C}"/>
    <dgm:cxn modelId="{BFB7D9CC-7EAC-4559-898A-457373A28A14}" srcId="{12AD5921-BE4B-4A9D-B090-D2CA41999F6F}" destId="{C87EDB21-2F6E-459B-B4F4-B89B7C38CF3B}" srcOrd="0" destOrd="0" parTransId="{7BC38384-578F-4656-873D-A6C8B2D416B4}" sibTransId="{D0C2EFE5-78BE-4F7C-9C40-8D7B6C5522F1}"/>
    <dgm:cxn modelId="{6E8E1A22-18F5-4EE8-8A8D-00CDDF820D5F}" type="presOf" srcId="{DB2A3FC9-4417-46F8-AA3A-2B69E88C1718}" destId="{97DB7E41-6F11-4083-BEC0-A90690D5E2E1}" srcOrd="0" destOrd="0" presId="urn:microsoft.com/office/officeart/2008/layout/HorizontalMultiLevelHierarchy"/>
    <dgm:cxn modelId="{C20F960A-1F49-4A48-A81C-91B19A2F3F9E}" type="presOf" srcId="{146B1F28-C8C0-47F6-B6CA-5A3006757AE8}" destId="{B2068870-10E6-47D0-B34C-71E03D980A6F}" srcOrd="0" destOrd="0" presId="urn:microsoft.com/office/officeart/2008/layout/HorizontalMultiLevelHierarchy"/>
    <dgm:cxn modelId="{3ACFCD84-383B-48CC-BB9D-ED8AE9A5FFE8}" type="presOf" srcId="{CA7F3527-8FD2-47E3-9A51-BD2EA4AD41B3}" destId="{F55AEB49-74FB-4931-B06A-868F31A412DC}" srcOrd="0" destOrd="0" presId="urn:microsoft.com/office/officeart/2008/layout/HorizontalMultiLevelHierarchy"/>
    <dgm:cxn modelId="{92A21AEB-199C-4F2A-90AF-EC6A1231DF7E}" type="presOf" srcId="{5D899355-9EB2-45B5-86AA-37CF62B8C31B}" destId="{30C4192D-1744-437C-998C-16E98C5C54A1}" srcOrd="0" destOrd="0" presId="urn:microsoft.com/office/officeart/2008/layout/HorizontalMultiLevelHierarchy"/>
    <dgm:cxn modelId="{478A8C2C-7C19-4A7F-A91B-8921D2D28D4F}" type="presOf" srcId="{E18B2036-67F6-43A9-95E9-C68602DF05BC}" destId="{0036FDE1-299D-43E2-8A19-E40474ADD70B}" srcOrd="1" destOrd="0" presId="urn:microsoft.com/office/officeart/2008/layout/HorizontalMultiLevelHierarchy"/>
    <dgm:cxn modelId="{1A128580-9AB9-4D96-AC71-6F98A34CE559}" srcId="{C87EDB21-2F6E-459B-B4F4-B89B7C38CF3B}" destId="{95D3B730-22EF-40CC-B304-1DA0D5632CBA}" srcOrd="1" destOrd="0" parTransId="{146B1F28-C8C0-47F6-B6CA-5A3006757AE8}" sibTransId="{FA2B4959-D240-4AC7-A6A0-1DBDF5E02D60}"/>
    <dgm:cxn modelId="{661C1B6A-8B15-44C1-9343-0A3295752168}" srcId="{C87EDB21-2F6E-459B-B4F4-B89B7C38CF3B}" destId="{28DD777D-AA81-42F3-8EBF-5F45D3B0E032}" srcOrd="0" destOrd="0" parTransId="{37226608-751F-4040-8643-58AF01E83640}" sibTransId="{A2CFFF1C-AA70-4334-AFA9-320C76A2CD05}"/>
    <dgm:cxn modelId="{105861CB-B496-4228-A5A3-363976D82638}" type="presOf" srcId="{7285DF47-2C77-47BF-BAE8-21B3DA762A9E}" destId="{18870845-6B54-4899-8A24-00AC3E47A62D}" srcOrd="1" destOrd="0" presId="urn:microsoft.com/office/officeart/2008/layout/HorizontalMultiLevelHierarchy"/>
    <dgm:cxn modelId="{B1E8EE3E-9F52-44AC-ABA5-19F0835386B9}" type="presOf" srcId="{C87EDB21-2F6E-459B-B4F4-B89B7C38CF3B}" destId="{67FEF84E-7C89-4762-9B67-0D1BAFBE8990}" srcOrd="0" destOrd="0" presId="urn:microsoft.com/office/officeart/2008/layout/HorizontalMultiLevelHierarchy"/>
    <dgm:cxn modelId="{A9395BCA-98EE-4923-8066-52F2ACF2DD3D}" type="presOf" srcId="{12AD5921-BE4B-4A9D-B090-D2CA41999F6F}" destId="{43CAA4E0-E72A-48ED-A9CE-CCB0B6BC3CB6}" srcOrd="0" destOrd="0" presId="urn:microsoft.com/office/officeart/2008/layout/HorizontalMultiLevelHierarchy"/>
    <dgm:cxn modelId="{AEC2D3A3-61A9-4693-865E-03E96F3C8A18}" type="presOf" srcId="{37226608-751F-4040-8643-58AF01E83640}" destId="{86799F71-6BC7-471F-98A9-BBB2E302DF0F}" srcOrd="1" destOrd="0" presId="urn:microsoft.com/office/officeart/2008/layout/HorizontalMultiLevelHierarchy"/>
    <dgm:cxn modelId="{814B7CC8-D6BD-4461-93FA-CFC542F087EF}" type="presOf" srcId="{BCDFD4D1-0443-464A-A827-1C85A9CC9EC9}" destId="{2F76ECB2-739E-4921-9443-819B9C06E8D3}" srcOrd="1" destOrd="0" presId="urn:microsoft.com/office/officeart/2008/layout/HorizontalMultiLevelHierarchy"/>
    <dgm:cxn modelId="{C2075322-C1CB-4DF7-AF5A-872C053CA6A5}" type="presOf" srcId="{7285DF47-2C77-47BF-BAE8-21B3DA762A9E}" destId="{F17F5B7D-58DA-46C3-9D7D-99A874169FB0}" srcOrd="0" destOrd="0" presId="urn:microsoft.com/office/officeart/2008/layout/HorizontalMultiLevelHierarchy"/>
    <dgm:cxn modelId="{394EBF49-EE2E-486B-97E4-F16C505C9CDC}" type="presOf" srcId="{37226608-751F-4040-8643-58AF01E83640}" destId="{313F45CA-D786-43EE-B676-817D7AF3302E}" srcOrd="0" destOrd="0" presId="urn:microsoft.com/office/officeart/2008/layout/HorizontalMultiLevelHierarchy"/>
    <dgm:cxn modelId="{2E68C016-DD09-45DD-B6E5-442B92DFEE70}" type="presOf" srcId="{28DD777D-AA81-42F3-8EBF-5F45D3B0E032}" destId="{7BE3C487-D6CE-4C1E-AB11-1FCE820900BC}" srcOrd="0" destOrd="0" presId="urn:microsoft.com/office/officeart/2008/layout/HorizontalMultiLevelHierarchy"/>
    <dgm:cxn modelId="{8FB17F19-CA1D-49EC-8B2C-08984ECC02E6}" type="presOf" srcId="{7CE29A17-06F2-4417-B86F-2E788C079FB0}" destId="{302222A8-ACAF-4549-8CD5-8B245B87FD25}" srcOrd="1" destOrd="0" presId="urn:microsoft.com/office/officeart/2008/layout/HorizontalMultiLevelHierarchy"/>
    <dgm:cxn modelId="{86CBCB2A-3C96-46D3-9708-02CBEFA15914}" srcId="{C87EDB21-2F6E-459B-B4F4-B89B7C38CF3B}" destId="{CA7F3527-8FD2-47E3-9A51-BD2EA4AD41B3}" srcOrd="2" destOrd="0" parTransId="{E18B2036-67F6-43A9-95E9-C68602DF05BC}" sibTransId="{BFDE7F24-7612-44D0-857B-463E8210FCE4}"/>
    <dgm:cxn modelId="{6925C280-3B0B-4122-ABE2-EAA1B3D831D6}" type="presOf" srcId="{146B1F28-C8C0-47F6-B6CA-5A3006757AE8}" destId="{AD04AE7C-C571-4644-AF42-EBAB99A20472}" srcOrd="1" destOrd="0" presId="urn:microsoft.com/office/officeart/2008/layout/HorizontalMultiLevelHierarchy"/>
    <dgm:cxn modelId="{81EC98A3-1C0E-4339-94AD-767DDB04281B}" type="presOf" srcId="{7CE29A17-06F2-4417-B86F-2E788C079FB0}" destId="{552028ED-C8E1-47CB-94A8-C227E1713C0D}" srcOrd="0" destOrd="0" presId="urn:microsoft.com/office/officeart/2008/layout/HorizontalMultiLevelHierarchy"/>
    <dgm:cxn modelId="{2848EF5F-AEE6-4811-BC7C-762433255B40}" srcId="{C87EDB21-2F6E-459B-B4F4-B89B7C38CF3B}" destId="{A45417A3-1018-404B-8DA8-ADE5C19C5227}" srcOrd="3" destOrd="0" parTransId="{7CE29A17-06F2-4417-B86F-2E788C079FB0}" sibTransId="{9A3FF9B2-886F-4627-AE89-484C17100E27}"/>
    <dgm:cxn modelId="{6218D76D-D710-47D9-A3B9-A0AEBE781470}" type="presOf" srcId="{E18B2036-67F6-43A9-95E9-C68602DF05BC}" destId="{A312E707-1E99-4321-A72B-46A92FEBCAD8}" srcOrd="0" destOrd="0" presId="urn:microsoft.com/office/officeart/2008/layout/HorizontalMultiLevelHierarchy"/>
    <dgm:cxn modelId="{E0073E02-9432-46F4-96E5-5E73217B0B32}" srcId="{C87EDB21-2F6E-459B-B4F4-B89B7C38CF3B}" destId="{5D899355-9EB2-45B5-86AA-37CF62B8C31B}" srcOrd="5" destOrd="0" parTransId="{BCDFD4D1-0443-464A-A827-1C85A9CC9EC9}" sibTransId="{69FC4A35-E8AD-4AB5-AEC0-24D750ACE644}"/>
    <dgm:cxn modelId="{12AFE85C-A698-4E3E-A747-127857D6B112}" type="presOf" srcId="{A45417A3-1018-404B-8DA8-ADE5C19C5227}" destId="{A9C87B1C-E016-486F-8E89-914AC67D6207}" srcOrd="0" destOrd="0" presId="urn:microsoft.com/office/officeart/2008/layout/HorizontalMultiLevelHierarchy"/>
    <dgm:cxn modelId="{77158917-7CD1-4659-A18F-D926032A52E0}" type="presParOf" srcId="{43CAA4E0-E72A-48ED-A9CE-CCB0B6BC3CB6}" destId="{C77F507B-FE85-4629-8F2D-ABC8A62EDF3F}" srcOrd="0" destOrd="0" presId="urn:microsoft.com/office/officeart/2008/layout/HorizontalMultiLevelHierarchy"/>
    <dgm:cxn modelId="{1E398FD9-D2F1-4C51-9EF6-93935AC02C1D}" type="presParOf" srcId="{C77F507B-FE85-4629-8F2D-ABC8A62EDF3F}" destId="{67FEF84E-7C89-4762-9B67-0D1BAFBE8990}" srcOrd="0" destOrd="0" presId="urn:microsoft.com/office/officeart/2008/layout/HorizontalMultiLevelHierarchy"/>
    <dgm:cxn modelId="{7B2480D6-1D3D-4057-A3B9-C59BFF0D8452}" type="presParOf" srcId="{C77F507B-FE85-4629-8F2D-ABC8A62EDF3F}" destId="{E2A4D559-5DA1-4E33-8C5A-E9F5EA1CB536}" srcOrd="1" destOrd="0" presId="urn:microsoft.com/office/officeart/2008/layout/HorizontalMultiLevelHierarchy"/>
    <dgm:cxn modelId="{DF09A965-0172-446C-B007-537B8EE70EAD}" type="presParOf" srcId="{E2A4D559-5DA1-4E33-8C5A-E9F5EA1CB536}" destId="{313F45CA-D786-43EE-B676-817D7AF3302E}" srcOrd="0" destOrd="0" presId="urn:microsoft.com/office/officeart/2008/layout/HorizontalMultiLevelHierarchy"/>
    <dgm:cxn modelId="{4BC4ECA5-1B83-4369-902E-5F97C70C9A10}" type="presParOf" srcId="{313F45CA-D786-43EE-B676-817D7AF3302E}" destId="{86799F71-6BC7-471F-98A9-BBB2E302DF0F}" srcOrd="0" destOrd="0" presId="urn:microsoft.com/office/officeart/2008/layout/HorizontalMultiLevelHierarchy"/>
    <dgm:cxn modelId="{B243D577-0435-4D4E-8645-5C99C6E922F1}" type="presParOf" srcId="{E2A4D559-5DA1-4E33-8C5A-E9F5EA1CB536}" destId="{13331445-518E-4FC3-A0F1-0FD85AEE6D63}" srcOrd="1" destOrd="0" presId="urn:microsoft.com/office/officeart/2008/layout/HorizontalMultiLevelHierarchy"/>
    <dgm:cxn modelId="{6F80F362-F6E9-43B2-927D-6CE0E09E5B10}" type="presParOf" srcId="{13331445-518E-4FC3-A0F1-0FD85AEE6D63}" destId="{7BE3C487-D6CE-4C1E-AB11-1FCE820900BC}" srcOrd="0" destOrd="0" presId="urn:microsoft.com/office/officeart/2008/layout/HorizontalMultiLevelHierarchy"/>
    <dgm:cxn modelId="{E58E582A-6A66-456A-BA5A-883679141DAB}" type="presParOf" srcId="{13331445-518E-4FC3-A0F1-0FD85AEE6D63}" destId="{5A869A4E-004B-41C3-B18A-04CEE8753B1D}" srcOrd="1" destOrd="0" presId="urn:microsoft.com/office/officeart/2008/layout/HorizontalMultiLevelHierarchy"/>
    <dgm:cxn modelId="{D6883308-4D7A-4155-982F-32672E68F175}" type="presParOf" srcId="{E2A4D559-5DA1-4E33-8C5A-E9F5EA1CB536}" destId="{B2068870-10E6-47D0-B34C-71E03D980A6F}" srcOrd="2" destOrd="0" presId="urn:microsoft.com/office/officeart/2008/layout/HorizontalMultiLevelHierarchy"/>
    <dgm:cxn modelId="{52D2E214-6EE1-4095-9543-E4094FD0C795}" type="presParOf" srcId="{B2068870-10E6-47D0-B34C-71E03D980A6F}" destId="{AD04AE7C-C571-4644-AF42-EBAB99A20472}" srcOrd="0" destOrd="0" presId="urn:microsoft.com/office/officeart/2008/layout/HorizontalMultiLevelHierarchy"/>
    <dgm:cxn modelId="{055EED43-9D8A-48DA-B7B2-BD1FF6B8B111}" type="presParOf" srcId="{E2A4D559-5DA1-4E33-8C5A-E9F5EA1CB536}" destId="{6D3E61A2-1DC9-42E5-89D8-580579E258FC}" srcOrd="3" destOrd="0" presId="urn:microsoft.com/office/officeart/2008/layout/HorizontalMultiLevelHierarchy"/>
    <dgm:cxn modelId="{1160178C-ECEF-4262-93E0-03B4F28D1B6B}" type="presParOf" srcId="{6D3E61A2-1DC9-42E5-89D8-580579E258FC}" destId="{C7E7921A-D674-4FCC-9204-526D09777193}" srcOrd="0" destOrd="0" presId="urn:microsoft.com/office/officeart/2008/layout/HorizontalMultiLevelHierarchy"/>
    <dgm:cxn modelId="{BFF275E7-5AE7-441A-B1FD-C58F7F74B25F}" type="presParOf" srcId="{6D3E61A2-1DC9-42E5-89D8-580579E258FC}" destId="{57B4DA24-CA20-4418-98FC-7FB77C859EC8}" srcOrd="1" destOrd="0" presId="urn:microsoft.com/office/officeart/2008/layout/HorizontalMultiLevelHierarchy"/>
    <dgm:cxn modelId="{B3A24CE7-6AC4-4258-8E10-51DDA71881F4}" type="presParOf" srcId="{E2A4D559-5DA1-4E33-8C5A-E9F5EA1CB536}" destId="{A312E707-1E99-4321-A72B-46A92FEBCAD8}" srcOrd="4" destOrd="0" presId="urn:microsoft.com/office/officeart/2008/layout/HorizontalMultiLevelHierarchy"/>
    <dgm:cxn modelId="{0519BF2C-4951-4D75-ACFB-B8954E4E0D75}" type="presParOf" srcId="{A312E707-1E99-4321-A72B-46A92FEBCAD8}" destId="{0036FDE1-299D-43E2-8A19-E40474ADD70B}" srcOrd="0" destOrd="0" presId="urn:microsoft.com/office/officeart/2008/layout/HorizontalMultiLevelHierarchy"/>
    <dgm:cxn modelId="{2BA0C268-19DC-47CD-B8DF-F2783322E90D}" type="presParOf" srcId="{E2A4D559-5DA1-4E33-8C5A-E9F5EA1CB536}" destId="{3644A508-295B-4966-80FC-39D020A0EBB2}" srcOrd="5" destOrd="0" presId="urn:microsoft.com/office/officeart/2008/layout/HorizontalMultiLevelHierarchy"/>
    <dgm:cxn modelId="{D944DF42-1F9B-454B-B349-B1340B7DAC5A}" type="presParOf" srcId="{3644A508-295B-4966-80FC-39D020A0EBB2}" destId="{F55AEB49-74FB-4931-B06A-868F31A412DC}" srcOrd="0" destOrd="0" presId="urn:microsoft.com/office/officeart/2008/layout/HorizontalMultiLevelHierarchy"/>
    <dgm:cxn modelId="{C361232B-5CF2-4399-8893-999D3339A60E}" type="presParOf" srcId="{3644A508-295B-4966-80FC-39D020A0EBB2}" destId="{0E6C890B-8043-47F2-8956-545B4B00B8C6}" srcOrd="1" destOrd="0" presId="urn:microsoft.com/office/officeart/2008/layout/HorizontalMultiLevelHierarchy"/>
    <dgm:cxn modelId="{6072F540-E5F8-466C-A6CC-D465B254D19E}" type="presParOf" srcId="{E2A4D559-5DA1-4E33-8C5A-E9F5EA1CB536}" destId="{552028ED-C8E1-47CB-94A8-C227E1713C0D}" srcOrd="6" destOrd="0" presId="urn:microsoft.com/office/officeart/2008/layout/HorizontalMultiLevelHierarchy"/>
    <dgm:cxn modelId="{0314C26C-B95B-4174-8C0A-150BE978CCB3}" type="presParOf" srcId="{552028ED-C8E1-47CB-94A8-C227E1713C0D}" destId="{302222A8-ACAF-4549-8CD5-8B245B87FD25}" srcOrd="0" destOrd="0" presId="urn:microsoft.com/office/officeart/2008/layout/HorizontalMultiLevelHierarchy"/>
    <dgm:cxn modelId="{B3CA733D-B003-4F80-9AD2-5B2F39F8BFEE}" type="presParOf" srcId="{E2A4D559-5DA1-4E33-8C5A-E9F5EA1CB536}" destId="{1B390872-3291-4EE4-AB41-EC00F09F6FFA}" srcOrd="7" destOrd="0" presId="urn:microsoft.com/office/officeart/2008/layout/HorizontalMultiLevelHierarchy"/>
    <dgm:cxn modelId="{63FC80CF-A5CC-4FF1-8982-555348D29E8E}" type="presParOf" srcId="{1B390872-3291-4EE4-AB41-EC00F09F6FFA}" destId="{A9C87B1C-E016-486F-8E89-914AC67D6207}" srcOrd="0" destOrd="0" presId="urn:microsoft.com/office/officeart/2008/layout/HorizontalMultiLevelHierarchy"/>
    <dgm:cxn modelId="{FD035206-BB57-4E2B-8D97-49A7F22EDDEE}" type="presParOf" srcId="{1B390872-3291-4EE4-AB41-EC00F09F6FFA}" destId="{A22EBC27-5A57-4C91-A0CB-FEFDCD286AAC}" srcOrd="1" destOrd="0" presId="urn:microsoft.com/office/officeart/2008/layout/HorizontalMultiLevelHierarchy"/>
    <dgm:cxn modelId="{6F88160F-5F6D-4F91-8792-C6BEEF4670F2}" type="presParOf" srcId="{E2A4D559-5DA1-4E33-8C5A-E9F5EA1CB536}" destId="{F17F5B7D-58DA-46C3-9D7D-99A874169FB0}" srcOrd="8" destOrd="0" presId="urn:microsoft.com/office/officeart/2008/layout/HorizontalMultiLevelHierarchy"/>
    <dgm:cxn modelId="{FCAA02C9-BC7F-4D13-97AD-D58318AA3931}" type="presParOf" srcId="{F17F5B7D-58DA-46C3-9D7D-99A874169FB0}" destId="{18870845-6B54-4899-8A24-00AC3E47A62D}" srcOrd="0" destOrd="0" presId="urn:microsoft.com/office/officeart/2008/layout/HorizontalMultiLevelHierarchy"/>
    <dgm:cxn modelId="{4E650331-858F-40FB-A08E-AC00ABF939A2}" type="presParOf" srcId="{E2A4D559-5DA1-4E33-8C5A-E9F5EA1CB536}" destId="{187D8AD9-7B30-42D9-9F9F-83B14E0F27B4}" srcOrd="9" destOrd="0" presId="urn:microsoft.com/office/officeart/2008/layout/HorizontalMultiLevelHierarchy"/>
    <dgm:cxn modelId="{B601BBC2-3722-48B4-93B0-6478C72107D2}" type="presParOf" srcId="{187D8AD9-7B30-42D9-9F9F-83B14E0F27B4}" destId="{97DB7E41-6F11-4083-BEC0-A90690D5E2E1}" srcOrd="0" destOrd="0" presId="urn:microsoft.com/office/officeart/2008/layout/HorizontalMultiLevelHierarchy"/>
    <dgm:cxn modelId="{6776382C-BEA9-443F-8DBD-848329D4A9A0}" type="presParOf" srcId="{187D8AD9-7B30-42D9-9F9F-83B14E0F27B4}" destId="{AEE5917A-27D9-4408-B0CD-7CE6DFC5987C}" srcOrd="1" destOrd="0" presId="urn:microsoft.com/office/officeart/2008/layout/HorizontalMultiLevelHierarchy"/>
    <dgm:cxn modelId="{C6FBEB2A-E69C-4428-9CE6-9F11FA239888}" type="presParOf" srcId="{E2A4D559-5DA1-4E33-8C5A-E9F5EA1CB536}" destId="{29597636-7BC8-4375-B3AB-34CE5A9C6A01}" srcOrd="10" destOrd="0" presId="urn:microsoft.com/office/officeart/2008/layout/HorizontalMultiLevelHierarchy"/>
    <dgm:cxn modelId="{35564306-DC64-4CCD-964C-9FDE29F9B5C6}" type="presParOf" srcId="{29597636-7BC8-4375-B3AB-34CE5A9C6A01}" destId="{2F76ECB2-739E-4921-9443-819B9C06E8D3}" srcOrd="0" destOrd="0" presId="urn:microsoft.com/office/officeart/2008/layout/HorizontalMultiLevelHierarchy"/>
    <dgm:cxn modelId="{9077428A-45B1-4246-A9E7-94BAC94D9CF5}" type="presParOf" srcId="{E2A4D559-5DA1-4E33-8C5A-E9F5EA1CB536}" destId="{8B9150A2-B20B-4FF0-8291-714E94902BC1}" srcOrd="11" destOrd="0" presId="urn:microsoft.com/office/officeart/2008/layout/HorizontalMultiLevelHierarchy"/>
    <dgm:cxn modelId="{1A3048F5-BAA8-47F5-A884-E7E227FF6660}" type="presParOf" srcId="{8B9150A2-B20B-4FF0-8291-714E94902BC1}" destId="{30C4192D-1744-437C-998C-16E98C5C54A1}" srcOrd="0" destOrd="0" presId="urn:microsoft.com/office/officeart/2008/layout/HorizontalMultiLevelHierarchy"/>
    <dgm:cxn modelId="{FE6B6E99-CC1F-4411-A69A-F6E1DAF2CEC3}" type="presParOf" srcId="{8B9150A2-B20B-4FF0-8291-714E94902BC1}" destId="{767494A8-B98C-4712-8250-15FDC95DF49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597636-7BC8-4375-B3AB-34CE5A9C6A01}">
      <dsp:nvSpPr>
        <dsp:cNvPr id="0" name=""/>
        <dsp:cNvSpPr/>
      </dsp:nvSpPr>
      <dsp:spPr>
        <a:xfrm>
          <a:off x="1976399" y="3240360"/>
          <a:ext cx="585524" cy="2789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2762" y="0"/>
              </a:lnTo>
              <a:lnTo>
                <a:pt x="292762" y="2789275"/>
              </a:lnTo>
              <a:lnTo>
                <a:pt x="585524" y="278927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000" kern="1200">
            <a:solidFill>
              <a:schemeClr val="tx1"/>
            </a:solidFill>
          </a:endParaRPr>
        </a:p>
      </dsp:txBody>
      <dsp:txXfrm>
        <a:off x="2197910" y="4563746"/>
        <a:ext cx="142503" cy="142503"/>
      </dsp:txXfrm>
    </dsp:sp>
    <dsp:sp modelId="{F17F5B7D-58DA-46C3-9D7D-99A874169FB0}">
      <dsp:nvSpPr>
        <dsp:cNvPr id="0" name=""/>
        <dsp:cNvSpPr/>
      </dsp:nvSpPr>
      <dsp:spPr>
        <a:xfrm>
          <a:off x="1976399" y="3240360"/>
          <a:ext cx="585524" cy="16735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2762" y="0"/>
              </a:lnTo>
              <a:lnTo>
                <a:pt x="292762" y="1673565"/>
              </a:lnTo>
              <a:lnTo>
                <a:pt x="585524" y="167356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600" kern="1200">
            <a:solidFill>
              <a:schemeClr val="tx1"/>
            </a:solidFill>
          </a:endParaRPr>
        </a:p>
      </dsp:txBody>
      <dsp:txXfrm>
        <a:off x="2224836" y="4032816"/>
        <a:ext cx="88651" cy="88651"/>
      </dsp:txXfrm>
    </dsp:sp>
    <dsp:sp modelId="{552028ED-C8E1-47CB-94A8-C227E1713C0D}">
      <dsp:nvSpPr>
        <dsp:cNvPr id="0" name=""/>
        <dsp:cNvSpPr/>
      </dsp:nvSpPr>
      <dsp:spPr>
        <a:xfrm>
          <a:off x="1976399" y="3240360"/>
          <a:ext cx="585524" cy="5578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2762" y="0"/>
              </a:lnTo>
              <a:lnTo>
                <a:pt x="292762" y="557855"/>
              </a:lnTo>
              <a:lnTo>
                <a:pt x="585524" y="55785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>
            <a:solidFill>
              <a:schemeClr val="tx1"/>
            </a:solidFill>
          </a:endParaRPr>
        </a:p>
      </dsp:txBody>
      <dsp:txXfrm>
        <a:off x="2248943" y="3499069"/>
        <a:ext cx="40436" cy="40436"/>
      </dsp:txXfrm>
    </dsp:sp>
    <dsp:sp modelId="{A312E707-1E99-4321-A72B-46A92FEBCAD8}">
      <dsp:nvSpPr>
        <dsp:cNvPr id="0" name=""/>
        <dsp:cNvSpPr/>
      </dsp:nvSpPr>
      <dsp:spPr>
        <a:xfrm>
          <a:off x="1976399" y="2682504"/>
          <a:ext cx="585524" cy="557855"/>
        </a:xfrm>
        <a:custGeom>
          <a:avLst/>
          <a:gdLst/>
          <a:ahLst/>
          <a:cxnLst/>
          <a:rect l="0" t="0" r="0" b="0"/>
          <a:pathLst>
            <a:path>
              <a:moveTo>
                <a:pt x="0" y="557855"/>
              </a:moveTo>
              <a:lnTo>
                <a:pt x="292762" y="557855"/>
              </a:lnTo>
              <a:lnTo>
                <a:pt x="292762" y="0"/>
              </a:lnTo>
              <a:lnTo>
                <a:pt x="585524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500" kern="1200">
            <a:solidFill>
              <a:schemeClr val="tx1"/>
            </a:solidFill>
          </a:endParaRPr>
        </a:p>
      </dsp:txBody>
      <dsp:txXfrm>
        <a:off x="2248943" y="2941214"/>
        <a:ext cx="40436" cy="40436"/>
      </dsp:txXfrm>
    </dsp:sp>
    <dsp:sp modelId="{B2068870-10E6-47D0-B34C-71E03D980A6F}">
      <dsp:nvSpPr>
        <dsp:cNvPr id="0" name=""/>
        <dsp:cNvSpPr/>
      </dsp:nvSpPr>
      <dsp:spPr>
        <a:xfrm>
          <a:off x="1976399" y="1566794"/>
          <a:ext cx="585524" cy="1673565"/>
        </a:xfrm>
        <a:custGeom>
          <a:avLst/>
          <a:gdLst/>
          <a:ahLst/>
          <a:cxnLst/>
          <a:rect l="0" t="0" r="0" b="0"/>
          <a:pathLst>
            <a:path>
              <a:moveTo>
                <a:pt x="0" y="1673565"/>
              </a:moveTo>
              <a:lnTo>
                <a:pt x="292762" y="1673565"/>
              </a:lnTo>
              <a:lnTo>
                <a:pt x="292762" y="0"/>
              </a:lnTo>
              <a:lnTo>
                <a:pt x="585524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600" kern="1200">
            <a:solidFill>
              <a:schemeClr val="tx1"/>
            </a:solidFill>
          </a:endParaRPr>
        </a:p>
      </dsp:txBody>
      <dsp:txXfrm>
        <a:off x="2224836" y="2359251"/>
        <a:ext cx="88651" cy="88651"/>
      </dsp:txXfrm>
    </dsp:sp>
    <dsp:sp modelId="{313F45CA-D786-43EE-B676-817D7AF3302E}">
      <dsp:nvSpPr>
        <dsp:cNvPr id="0" name=""/>
        <dsp:cNvSpPr/>
      </dsp:nvSpPr>
      <dsp:spPr>
        <a:xfrm>
          <a:off x="1976399" y="451084"/>
          <a:ext cx="585524" cy="2789275"/>
        </a:xfrm>
        <a:custGeom>
          <a:avLst/>
          <a:gdLst/>
          <a:ahLst/>
          <a:cxnLst/>
          <a:rect l="0" t="0" r="0" b="0"/>
          <a:pathLst>
            <a:path>
              <a:moveTo>
                <a:pt x="0" y="2789275"/>
              </a:moveTo>
              <a:lnTo>
                <a:pt x="292762" y="2789275"/>
              </a:lnTo>
              <a:lnTo>
                <a:pt x="292762" y="0"/>
              </a:lnTo>
              <a:lnTo>
                <a:pt x="585524" y="0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000" kern="1200">
            <a:solidFill>
              <a:schemeClr val="tx1"/>
            </a:solidFill>
          </a:endParaRPr>
        </a:p>
      </dsp:txBody>
      <dsp:txXfrm>
        <a:off x="2197910" y="1774470"/>
        <a:ext cx="142503" cy="142503"/>
      </dsp:txXfrm>
    </dsp:sp>
    <dsp:sp modelId="{67FEF84E-7C89-4762-9B67-0D1BAFBE8990}">
      <dsp:nvSpPr>
        <dsp:cNvPr id="0" name=""/>
        <dsp:cNvSpPr/>
      </dsp:nvSpPr>
      <dsp:spPr>
        <a:xfrm rot="16200000">
          <a:off x="-1000622" y="2612201"/>
          <a:ext cx="4697727" cy="12563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3600" b="1" i="0" kern="1200" dirty="0" smtClean="0">
              <a:solidFill>
                <a:schemeClr val="tx1"/>
              </a:solidFill>
            </a:rPr>
            <a:t>Змістові лінії галузі «Математика»</a:t>
          </a:r>
          <a:endParaRPr lang="uk-UA" sz="3600" b="1" i="0" kern="1200" dirty="0">
            <a:solidFill>
              <a:schemeClr val="tx1"/>
            </a:solidFill>
          </a:endParaRPr>
        </a:p>
      </dsp:txBody>
      <dsp:txXfrm>
        <a:off x="-1000622" y="2612201"/>
        <a:ext cx="4697727" cy="1256316"/>
      </dsp:txXfrm>
    </dsp:sp>
    <dsp:sp modelId="{7BE3C487-D6CE-4C1E-AB11-1FCE820900BC}">
      <dsp:nvSpPr>
        <dsp:cNvPr id="0" name=""/>
        <dsp:cNvSpPr/>
      </dsp:nvSpPr>
      <dsp:spPr>
        <a:xfrm>
          <a:off x="2561924" y="4800"/>
          <a:ext cx="5177531" cy="89256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</a:rPr>
            <a:t>числа, дії з числами</a:t>
          </a:r>
          <a:endParaRPr lang="uk-UA" sz="2700" kern="1200" dirty="0">
            <a:solidFill>
              <a:schemeClr val="tx1"/>
            </a:solidFill>
          </a:endParaRPr>
        </a:p>
      </dsp:txBody>
      <dsp:txXfrm>
        <a:off x="2561924" y="4800"/>
        <a:ext cx="5177531" cy="892568"/>
      </dsp:txXfrm>
    </dsp:sp>
    <dsp:sp modelId="{C7E7921A-D674-4FCC-9204-526D09777193}">
      <dsp:nvSpPr>
        <dsp:cNvPr id="0" name=""/>
        <dsp:cNvSpPr/>
      </dsp:nvSpPr>
      <dsp:spPr>
        <a:xfrm>
          <a:off x="2561924" y="1120510"/>
          <a:ext cx="5177531" cy="89256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</a:rPr>
            <a:t>величини</a:t>
          </a:r>
          <a:endParaRPr lang="uk-UA" sz="2700" kern="1200" dirty="0">
            <a:solidFill>
              <a:schemeClr val="tx1"/>
            </a:solidFill>
          </a:endParaRPr>
        </a:p>
      </dsp:txBody>
      <dsp:txXfrm>
        <a:off x="2561924" y="1120510"/>
        <a:ext cx="5177531" cy="892568"/>
      </dsp:txXfrm>
    </dsp:sp>
    <dsp:sp modelId="{F55AEB49-74FB-4931-B06A-868F31A412DC}">
      <dsp:nvSpPr>
        <dsp:cNvPr id="0" name=""/>
        <dsp:cNvSpPr/>
      </dsp:nvSpPr>
      <dsp:spPr>
        <a:xfrm>
          <a:off x="2561924" y="2236220"/>
          <a:ext cx="5177531" cy="89256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</a:rPr>
            <a:t>математичні вирази, рівності, нерівності</a:t>
          </a:r>
          <a:endParaRPr lang="uk-UA" sz="2700" kern="1200" dirty="0">
            <a:solidFill>
              <a:schemeClr val="tx1"/>
            </a:solidFill>
          </a:endParaRPr>
        </a:p>
      </dsp:txBody>
      <dsp:txXfrm>
        <a:off x="2561924" y="2236220"/>
        <a:ext cx="5177531" cy="892568"/>
      </dsp:txXfrm>
    </dsp:sp>
    <dsp:sp modelId="{A9C87B1C-E016-486F-8E89-914AC67D6207}">
      <dsp:nvSpPr>
        <dsp:cNvPr id="0" name=""/>
        <dsp:cNvSpPr/>
      </dsp:nvSpPr>
      <dsp:spPr>
        <a:xfrm>
          <a:off x="2561924" y="3351931"/>
          <a:ext cx="5177531" cy="89256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</a:rPr>
            <a:t>сюжетні задачі</a:t>
          </a:r>
          <a:endParaRPr lang="uk-UA" sz="2700" kern="1200" dirty="0">
            <a:solidFill>
              <a:schemeClr val="tx1"/>
            </a:solidFill>
          </a:endParaRPr>
        </a:p>
      </dsp:txBody>
      <dsp:txXfrm>
        <a:off x="2561924" y="3351931"/>
        <a:ext cx="5177531" cy="892568"/>
      </dsp:txXfrm>
    </dsp:sp>
    <dsp:sp modelId="{97DB7E41-6F11-4083-BEC0-A90690D5E2E1}">
      <dsp:nvSpPr>
        <dsp:cNvPr id="0" name=""/>
        <dsp:cNvSpPr/>
      </dsp:nvSpPr>
      <dsp:spPr>
        <a:xfrm>
          <a:off x="2561924" y="4467641"/>
          <a:ext cx="5177531" cy="89256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</a:rPr>
            <a:t>просторові відношення, геометричні фігури</a:t>
          </a:r>
          <a:endParaRPr lang="uk-UA" sz="2700" kern="1200" dirty="0">
            <a:solidFill>
              <a:schemeClr val="tx1"/>
            </a:solidFill>
          </a:endParaRPr>
        </a:p>
      </dsp:txBody>
      <dsp:txXfrm>
        <a:off x="2561924" y="4467641"/>
        <a:ext cx="5177531" cy="892568"/>
      </dsp:txXfrm>
    </dsp:sp>
    <dsp:sp modelId="{30C4192D-1744-437C-998C-16E98C5C54A1}">
      <dsp:nvSpPr>
        <dsp:cNvPr id="0" name=""/>
        <dsp:cNvSpPr/>
      </dsp:nvSpPr>
      <dsp:spPr>
        <a:xfrm>
          <a:off x="2561924" y="5583351"/>
          <a:ext cx="5177531" cy="89256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>
              <a:solidFill>
                <a:schemeClr val="tx1"/>
              </a:solidFill>
            </a:rPr>
            <a:t>робота з даними</a:t>
          </a:r>
          <a:endParaRPr lang="uk-UA" sz="2700" kern="1200" dirty="0">
            <a:solidFill>
              <a:schemeClr val="tx1"/>
            </a:solidFill>
          </a:endParaRPr>
        </a:p>
      </dsp:txBody>
      <dsp:txXfrm>
        <a:off x="2561924" y="5583351"/>
        <a:ext cx="5177531" cy="892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4E52A7-6C56-4A3A-930A-950F79DDA218}" type="datetimeFigureOut">
              <a:rPr lang="uk-UA" smtClean="0"/>
              <a:pPr/>
              <a:t>18.03.2013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FA64E-4EA9-46C9-ACA7-D158C19FCFDA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65329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>
            <a:lum/>
          </a:blip>
          <a:srcRect/>
          <a:stretch>
            <a:fillRect t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556932"/>
            <a:ext cx="8424088" cy="1260000"/>
          </a:xfrm>
        </p:spPr>
        <p:txBody>
          <a:bodyPr/>
          <a:lstStyle>
            <a:lvl1pPr>
              <a:defRPr sz="8000" b="0">
                <a:solidFill>
                  <a:schemeClr val="bg2">
                    <a:lumMod val="25000"/>
                  </a:schemeClr>
                </a:solidFill>
                <a:effectLst/>
                <a:latin typeface="Cassandra" pitchFamily="66" charset="0"/>
                <a:ea typeface="Arial Unicode MS" pitchFamily="34" charset="-128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7180" y="3528591"/>
            <a:ext cx="6400800" cy="1260000"/>
          </a:xfrm>
        </p:spPr>
        <p:txBody>
          <a:bodyPr/>
          <a:lstStyle>
            <a:lvl1pPr marL="0" indent="0" algn="ctr">
              <a:buNone/>
              <a:defRPr sz="3600" i="1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6241" y="296652"/>
            <a:ext cx="7920000" cy="900113"/>
          </a:xfrm>
        </p:spPr>
        <p:txBody>
          <a:bodyPr/>
          <a:lstStyle>
            <a:lvl1pPr>
              <a:defRPr sz="6000" b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35596" y="1593342"/>
            <a:ext cx="7920000" cy="4428000"/>
          </a:xfrm>
        </p:spPr>
        <p:txBody>
          <a:bodyPr/>
          <a:lstStyle>
            <a:lvl1pPr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3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596" y="296652"/>
            <a:ext cx="7920000" cy="900113"/>
          </a:xfrm>
        </p:spPr>
        <p:txBody>
          <a:bodyPr/>
          <a:lstStyle>
            <a:lvl1pPr>
              <a:defRPr sz="6000" b="0" baseline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935596" y="1593342"/>
            <a:ext cx="7920000" cy="4248000"/>
          </a:xfrm>
        </p:spPr>
        <p:txBody>
          <a:bodyPr/>
          <a:lstStyle>
            <a:lvl1pPr marL="0" indent="0">
              <a:buNone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108000" indent="0">
              <a:buNone/>
              <a:defRPr/>
            </a:lvl2pPr>
            <a:lvl3pPr marL="108000" indent="0">
              <a:buNone/>
              <a:defRPr/>
            </a:lvl3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спис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596" y="296652"/>
            <a:ext cx="7920000" cy="900113"/>
          </a:xfrm>
        </p:spPr>
        <p:txBody>
          <a:bodyPr/>
          <a:lstStyle>
            <a:lvl1pPr>
              <a:defRPr sz="6000" b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10"/>
          </p:nvPr>
        </p:nvSpPr>
        <p:spPr>
          <a:xfrm>
            <a:off x="935596" y="1593342"/>
            <a:ext cx="7920000" cy="4428000"/>
          </a:xfrm>
        </p:spPr>
        <p:txBody>
          <a:bodyPr/>
          <a:lstStyle>
            <a:lvl1pPr marL="342000" indent="-342000">
              <a:buSzPct val="80000"/>
              <a:buFont typeface="Wingdings 2" pitchFamily="18" charset="2"/>
              <a:buChar char="·"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741600" indent="-284400">
              <a:buSzPct val="80000"/>
              <a:buFont typeface="Wingdings" pitchFamily="2" charset="2"/>
              <a:buChar char="§"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2pPr>
            <a:lvl3pPr marL="1144800" indent="-230400">
              <a:buSzPct val="80000"/>
              <a:buFont typeface="Arial" pitchFamily="34" charset="0"/>
              <a:buChar char="•"/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3pPr>
            <a:lvl4pPr>
              <a:buFont typeface="Wingdings 2" pitchFamily="18" charset="2"/>
              <a:buChar char="·"/>
              <a:defRPr>
                <a:solidFill>
                  <a:schemeClr val="bg2">
                    <a:lumMod val="25000"/>
                  </a:schemeClr>
                </a:solidFill>
              </a:defRPr>
            </a:lvl4pPr>
            <a:lvl5pPr>
              <a:buFont typeface="Wingdings 2" pitchFamily="18" charset="2"/>
              <a:buChar char="·"/>
              <a:defRPr>
                <a:solidFill>
                  <a:schemeClr val="bg2">
                    <a:lumMod val="2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596" y="296652"/>
            <a:ext cx="7920000" cy="900113"/>
          </a:xfrm>
        </p:spPr>
        <p:txBody>
          <a:bodyPr/>
          <a:lstStyle>
            <a:lvl1pPr>
              <a:defRPr sz="6000" b="0">
                <a:solidFill>
                  <a:schemeClr val="bg2">
                    <a:lumMod val="25000"/>
                  </a:schemeClr>
                </a:solidFill>
                <a:latin typeface="Cassandr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35596" y="1592796"/>
            <a:ext cx="3780000" cy="4428000"/>
          </a:xfrm>
        </p:spPr>
        <p:txBody>
          <a:bodyPr/>
          <a:lstStyle>
            <a:lvl1pPr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>
              <a:defRPr sz="2800">
                <a:solidFill>
                  <a:schemeClr val="bg2">
                    <a:lumMod val="25000"/>
                  </a:schemeClr>
                </a:solidFill>
                <a:latin typeface="+mj-lt"/>
              </a:defRPr>
            </a:lvl2pPr>
            <a:lvl3pPr>
              <a:defRPr sz="2400">
                <a:solidFill>
                  <a:schemeClr val="bg2">
                    <a:lumMod val="25000"/>
                  </a:schemeClr>
                </a:solidFill>
                <a:latin typeface="+mj-lt"/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6056" y="1592796"/>
            <a:ext cx="3780000" cy="4428000"/>
          </a:xfrm>
        </p:spPr>
        <p:txBody>
          <a:bodyPr/>
          <a:lstStyle>
            <a:lvl1pPr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>
              <a:defRPr sz="2800">
                <a:solidFill>
                  <a:schemeClr val="bg2">
                    <a:lumMod val="25000"/>
                  </a:schemeClr>
                </a:solidFill>
                <a:latin typeface="+mj-lt"/>
              </a:defRPr>
            </a:lvl2pPr>
            <a:lvl3pPr>
              <a:defRPr sz="2400">
                <a:solidFill>
                  <a:schemeClr val="bg2">
                    <a:lumMod val="25000"/>
                  </a:schemeClr>
                </a:solidFill>
                <a:latin typeface="+mj-lt"/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 cstate="print">
            <a:lum/>
          </a:blip>
          <a:srcRect/>
          <a:stretch>
            <a:fillRect t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71550" y="296863"/>
            <a:ext cx="7920038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71550" y="1631950"/>
            <a:ext cx="7920038" cy="442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6000" kern="1200">
          <a:solidFill>
            <a:srgbClr val="4A452A"/>
          </a:solidFill>
          <a:latin typeface="Cassandra" pitchFamily="66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6000">
          <a:solidFill>
            <a:srgbClr val="4A452A"/>
          </a:solidFill>
          <a:latin typeface="Cassandra" pitchFamily="66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6000">
          <a:solidFill>
            <a:srgbClr val="4A452A"/>
          </a:solidFill>
          <a:latin typeface="Cassandra" pitchFamily="66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6000">
          <a:solidFill>
            <a:srgbClr val="4A452A"/>
          </a:solidFill>
          <a:latin typeface="Cassandra" pitchFamily="66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6000">
          <a:solidFill>
            <a:srgbClr val="4A452A"/>
          </a:solidFill>
          <a:latin typeface="Cassandra" pitchFamily="66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17375E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Wingdings 2" pitchFamily="18" charset="2"/>
        <a:buChar char="·"/>
        <a:defRPr sz="3200" kern="1200">
          <a:solidFill>
            <a:srgbClr val="4A452A"/>
          </a:solidFill>
          <a:latin typeface="+mj-lt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800" kern="1200">
          <a:solidFill>
            <a:srgbClr val="4A452A"/>
          </a:solidFill>
          <a:latin typeface="+mj-lt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4A452A"/>
          </a:solidFill>
          <a:latin typeface="+mj-lt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17375E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540" y="359898"/>
            <a:ext cx="8280920" cy="3285126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latin typeface="+mn-lt"/>
              </a:rPr>
              <a:t>Основні новації в навчальній програмі з математики</a:t>
            </a:r>
            <a:r>
              <a:rPr lang="uk-UA" sz="4800" dirty="0" smtClean="0">
                <a:latin typeface="+mn-lt"/>
              </a:rPr>
              <a:t/>
            </a:r>
            <a:br>
              <a:rPr lang="uk-UA" sz="4800" dirty="0" smtClean="0">
                <a:latin typeface="+mn-lt"/>
              </a:rPr>
            </a:br>
            <a:r>
              <a:rPr lang="uk-UA" sz="3600" b="1" dirty="0" smtClean="0">
                <a:latin typeface="+mn-lt"/>
              </a:rPr>
              <a:t>(у порівнянні з програмою 2006 року)</a:t>
            </a:r>
            <a:endParaRPr lang="uk-UA" sz="3600" b="1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3862758"/>
            <a:ext cx="5286412" cy="1726482"/>
          </a:xfrm>
        </p:spPr>
        <p:txBody>
          <a:bodyPr>
            <a:normAutofit/>
          </a:bodyPr>
          <a:lstStyle/>
          <a:p>
            <a:r>
              <a:rPr lang="uk-UA" sz="2400" b="1" dirty="0"/>
              <a:t>Семінар-практикум вчителів 1 класу</a:t>
            </a:r>
            <a:endParaRPr lang="uk-UA" sz="2400" dirty="0"/>
          </a:p>
          <a:p>
            <a:r>
              <a:rPr lang="uk-UA" sz="2400" b="1" dirty="0"/>
              <a:t>19 березня 2013 року</a:t>
            </a:r>
            <a:endParaRPr lang="uk-UA" sz="2400" dirty="0"/>
          </a:p>
          <a:p>
            <a:r>
              <a:rPr lang="uk-UA" sz="2400" b="1" dirty="0"/>
              <a:t>В.</a:t>
            </a:r>
            <a:r>
              <a:rPr lang="uk-UA" sz="2400" b="1" dirty="0" err="1"/>
              <a:t>Лучківська</a:t>
            </a:r>
            <a:r>
              <a:rPr lang="uk-UA" sz="2400" b="1" dirty="0"/>
              <a:t> ЗОШ І-ІІІ ступенів</a:t>
            </a:r>
            <a:endParaRPr lang="uk-UA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502" y="296652"/>
            <a:ext cx="8972996" cy="900113"/>
          </a:xfrm>
        </p:spPr>
        <p:txBody>
          <a:bodyPr/>
          <a:lstStyle/>
          <a:p>
            <a:r>
              <a:rPr lang="uk-UA" sz="4800" b="1" dirty="0">
                <a:latin typeface="+mj-lt"/>
              </a:rPr>
              <a:t>Новації у методиці </a:t>
            </a:r>
            <a:r>
              <a:rPr lang="uk-UA" sz="4800" b="1" dirty="0" smtClean="0">
                <a:latin typeface="+mj-lt"/>
              </a:rPr>
              <a:t>навчання</a:t>
            </a:r>
            <a:endParaRPr lang="uk-UA" sz="4800" b="1" dirty="0">
              <a:latin typeface="+mj-lt"/>
              <a:ea typeface="+mn-ea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915816" y="1728192"/>
            <a:ext cx="5904656" cy="3933056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/>
              <a:t>У програмі чітко визначені </a:t>
            </a:r>
            <a:r>
              <a:rPr lang="uk-UA" b="1" dirty="0"/>
              <a:t>теоретичні засади курсу математики початкової школи, </a:t>
            </a:r>
            <a:r>
              <a:rPr lang="uk-UA" dirty="0"/>
              <a:t>який ґрунтується на </a:t>
            </a:r>
            <a:r>
              <a:rPr lang="uk-UA" dirty="0" err="1"/>
              <a:t>теоретико-множинній</a:t>
            </a:r>
            <a:r>
              <a:rPr lang="uk-UA" dirty="0"/>
              <a:t> теорії.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Лічба </a:t>
            </a:r>
            <a:r>
              <a:rPr lang="uk-UA" dirty="0"/>
              <a:t>пов'язується з роботою з множинами – </a:t>
            </a:r>
            <a:r>
              <a:rPr lang="uk-UA" b="1" dirty="0"/>
              <a:t>визначенням кількості елементів множини.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4824"/>
            <a:ext cx="2706430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203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502" y="296652"/>
            <a:ext cx="8972996" cy="900113"/>
          </a:xfrm>
        </p:spPr>
        <p:txBody>
          <a:bodyPr/>
          <a:lstStyle/>
          <a:p>
            <a:r>
              <a:rPr lang="uk-UA" sz="4800" b="1" dirty="0">
                <a:latin typeface="+mj-lt"/>
              </a:rPr>
              <a:t>Новації у методиці </a:t>
            </a:r>
            <a:r>
              <a:rPr lang="uk-UA" sz="4800" b="1" dirty="0" smtClean="0">
                <a:latin typeface="+mj-lt"/>
              </a:rPr>
              <a:t>навчання</a:t>
            </a:r>
            <a:endParaRPr lang="uk-UA" sz="4800" b="1" dirty="0">
              <a:latin typeface="+mj-lt"/>
              <a:ea typeface="+mn-ea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2000" y="1124744"/>
            <a:ext cx="7920000" cy="4104456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/>
              <a:t>З кожним роком навчання програмою передбачено розширення множини чисел, що вивчаються, а також введення нових одиниць вимірювання </a:t>
            </a:r>
            <a:r>
              <a:rPr lang="uk-UA" dirty="0" smtClean="0"/>
              <a:t>величин.</a:t>
            </a: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>При </a:t>
            </a:r>
            <a:r>
              <a:rPr lang="uk-UA" dirty="0"/>
              <a:t>вивченні елементів геометрії одночасно з плоскими фігурами розглядаються об'ємні тіла: куб, піраміда, куля, циліндр. </a:t>
            </a:r>
            <a:endParaRPr lang="uk-UA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5167093"/>
            <a:ext cx="4752528" cy="15742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421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502" y="188640"/>
            <a:ext cx="8972996" cy="1296144"/>
          </a:xfrm>
        </p:spPr>
        <p:txBody>
          <a:bodyPr/>
          <a:lstStyle/>
          <a:p>
            <a:r>
              <a:rPr lang="uk-UA" sz="4800" b="1" dirty="0">
                <a:latin typeface="+mj-lt"/>
              </a:rPr>
              <a:t>Зміни у вивченні натуральних чисел та дій з </a:t>
            </a:r>
            <a:r>
              <a:rPr lang="uk-UA" sz="4800" b="1" dirty="0" smtClean="0">
                <a:latin typeface="+mj-lt"/>
              </a:rPr>
              <a:t>ними</a:t>
            </a:r>
            <a:endParaRPr lang="uk-UA" sz="4800" b="1" dirty="0">
              <a:latin typeface="+mj-lt"/>
              <a:ea typeface="+mn-ea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2000" y="1628800"/>
            <a:ext cx="7920000" cy="4176464"/>
          </a:xfrm>
        </p:spPr>
        <p:txBody>
          <a:bodyPr/>
          <a:lstStyle/>
          <a:p>
            <a:pPr marL="0" indent="0" algn="ctr">
              <a:buNone/>
            </a:pPr>
            <a:r>
              <a:rPr lang="uk-UA" b="1" dirty="0"/>
              <a:t>Н</a:t>
            </a:r>
            <a:r>
              <a:rPr lang="uk-UA" b="1" dirty="0" smtClean="0"/>
              <a:t>умерацію </a:t>
            </a:r>
            <a:r>
              <a:rPr lang="uk-UA" b="1" dirty="0"/>
              <a:t>чисел у концентрі «Сотня» та додавання й віднімання в межах 100 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>без </a:t>
            </a:r>
            <a:r>
              <a:rPr lang="uk-UA" b="1" dirty="0"/>
              <a:t>переходу через десяток</a:t>
            </a:r>
            <a:r>
              <a:rPr lang="uk-UA" dirty="0"/>
              <a:t>, що раніше пропонувалися в 2-му класі, діти тепер вивчатимуть у 1-му.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/>
              <a:t>Проте </a:t>
            </a:r>
            <a:r>
              <a:rPr lang="uk-UA" b="1" dirty="0"/>
              <a:t>вивчення додавання і віднімання одноцифрових чисел з переходом через десяток</a:t>
            </a:r>
            <a:r>
              <a:rPr lang="uk-UA" dirty="0"/>
              <a:t> з 1-го класу пе­ренесено у 2-й.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411117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502" y="188640"/>
            <a:ext cx="8972996" cy="1296144"/>
          </a:xfrm>
        </p:spPr>
        <p:txBody>
          <a:bodyPr/>
          <a:lstStyle/>
          <a:p>
            <a:r>
              <a:rPr lang="uk-UA" sz="4800" b="1" dirty="0">
                <a:latin typeface="+mj-lt"/>
              </a:rPr>
              <a:t>Зміни у вивченні натуральних чисел та дій з </a:t>
            </a:r>
            <a:r>
              <a:rPr lang="uk-UA" sz="4800" b="1" dirty="0" smtClean="0">
                <a:latin typeface="+mj-lt"/>
              </a:rPr>
              <a:t>ними</a:t>
            </a:r>
            <a:endParaRPr lang="uk-UA" sz="4800" b="1" dirty="0">
              <a:latin typeface="+mj-lt"/>
              <a:ea typeface="+mn-ea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2000" y="1628800"/>
            <a:ext cx="8136464" cy="4536504"/>
          </a:xfrm>
        </p:spPr>
        <p:txBody>
          <a:bodyPr/>
          <a:lstStyle/>
          <a:p>
            <a:pPr marL="0" indent="0" algn="ctr">
              <a:buNone/>
            </a:pPr>
            <a:r>
              <a:rPr lang="uk-UA" b="1" dirty="0"/>
              <a:t>Письмовий прийом додавання й віднімання</a:t>
            </a:r>
            <a:r>
              <a:rPr lang="uk-UA" dirty="0"/>
              <a:t>, який раніше вводили у 2-му класі, за новою програмою подається в </a:t>
            </a:r>
            <a:r>
              <a:rPr lang="uk-UA" dirty="0" smtClean="0"/>
              <a:t>3-му.</a:t>
            </a:r>
            <a:br>
              <a:rPr lang="uk-UA" dirty="0" smtClean="0"/>
            </a:br>
            <a:r>
              <a:rPr lang="uk-UA" b="1" dirty="0" smtClean="0"/>
              <a:t>Всі </a:t>
            </a:r>
            <a:r>
              <a:rPr lang="uk-UA" b="1" dirty="0"/>
              <a:t>таблиці множення і ділення</a:t>
            </a:r>
            <a:r>
              <a:rPr lang="uk-UA" dirty="0"/>
              <a:t> вивчаються в 2-му класі, тоді як у попередній програмі вони були розподілені на два роки навчання: множення і ділення на 2, З, 4, 5 вивчалися наприкінці другого класу,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а </a:t>
            </a:r>
            <a:r>
              <a:rPr lang="uk-UA" dirty="0"/>
              <a:t>на 6, 7, 8,9 – у третьому</a:t>
            </a:r>
            <a:r>
              <a:rPr lang="uk-UA" dirty="0" smtClean="0"/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35438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502" y="188640"/>
            <a:ext cx="8972996" cy="1296144"/>
          </a:xfrm>
        </p:spPr>
        <p:txBody>
          <a:bodyPr/>
          <a:lstStyle/>
          <a:p>
            <a:r>
              <a:rPr lang="uk-UA" sz="4800" b="1" dirty="0">
                <a:latin typeface="+mj-lt"/>
              </a:rPr>
              <a:t>Зміни у вивченні натуральних чисел та дій з </a:t>
            </a:r>
            <a:r>
              <a:rPr lang="uk-UA" sz="4800" b="1" dirty="0" smtClean="0">
                <a:latin typeface="+mj-lt"/>
              </a:rPr>
              <a:t>ними</a:t>
            </a:r>
            <a:endParaRPr lang="uk-UA" sz="4800" b="1" dirty="0">
              <a:latin typeface="+mj-lt"/>
              <a:ea typeface="+mn-ea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2000" y="1772816"/>
            <a:ext cx="8136464" cy="4176464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З програми </a:t>
            </a:r>
            <a:r>
              <a:rPr lang="uk-UA" dirty="0"/>
              <a:t>для 2-го класу вилучено </a:t>
            </a:r>
            <a:r>
              <a:rPr lang="uk-UA" b="1" dirty="0"/>
              <a:t>поняття половина, третина, чверть, п'ята </a:t>
            </a:r>
            <a:r>
              <a:rPr lang="uk-UA" b="1" dirty="0" smtClean="0"/>
              <a:t>частина.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Програма </a:t>
            </a:r>
            <a:r>
              <a:rPr lang="uk-UA" dirty="0"/>
              <a:t>3-го класу зазнала скорочення за рахунок </a:t>
            </a:r>
            <a:r>
              <a:rPr lang="uk-UA" b="1" dirty="0"/>
              <a:t>вивчення таблиць множення й ділення</a:t>
            </a:r>
            <a:r>
              <a:rPr lang="uk-UA" dirty="0"/>
              <a:t> у 2-му класі, що заощадить час на опанування учнями навичок </a:t>
            </a:r>
            <a:r>
              <a:rPr lang="uk-UA" b="1" dirty="0" err="1"/>
              <a:t>позатабличного</a:t>
            </a:r>
            <a:r>
              <a:rPr lang="uk-UA" b="1" dirty="0"/>
              <a:t> множення та ділення</a:t>
            </a:r>
            <a:r>
              <a:rPr lang="uk-UA" b="1" dirty="0" smtClean="0"/>
              <a:t>.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168661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502" y="188640"/>
            <a:ext cx="8972996" cy="1296144"/>
          </a:xfrm>
        </p:spPr>
        <p:txBody>
          <a:bodyPr/>
          <a:lstStyle/>
          <a:p>
            <a:r>
              <a:rPr lang="uk-UA" sz="4800" b="1" dirty="0">
                <a:latin typeface="+mj-lt"/>
              </a:rPr>
              <a:t>Зміни у вивченні натуральних чисел та дій з </a:t>
            </a:r>
            <a:r>
              <a:rPr lang="uk-UA" sz="4800" b="1" dirty="0" smtClean="0">
                <a:latin typeface="+mj-lt"/>
              </a:rPr>
              <a:t>ними</a:t>
            </a:r>
            <a:endParaRPr lang="uk-UA" sz="4800" b="1" dirty="0">
              <a:latin typeface="+mj-lt"/>
              <a:ea typeface="+mn-ea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2000" y="1628800"/>
            <a:ext cx="8136464" cy="4608512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У </a:t>
            </a:r>
            <a:r>
              <a:rPr lang="uk-UA" dirty="0"/>
              <a:t>4-му класі учні вивчають </a:t>
            </a:r>
            <a:r>
              <a:rPr lang="uk-UA" b="1" dirty="0"/>
              <a:t>нумерацію чисел у концентрі «Мільйон», </a:t>
            </a:r>
            <a:r>
              <a:rPr lang="uk-UA" dirty="0"/>
              <a:t>узагальнюють позиційний принцип запису чисел, засвоюють </a:t>
            </a:r>
            <a:r>
              <a:rPr lang="uk-UA" b="1" dirty="0"/>
              <a:t>алгоритми письмового додавання і віднімання, множення і ділення багатоцифрових чисел на </a:t>
            </a:r>
            <a:r>
              <a:rPr lang="uk-UA" b="1" dirty="0" err="1"/>
              <a:t>одно-</a:t>
            </a:r>
            <a:r>
              <a:rPr lang="uk-UA" b="1" dirty="0"/>
              <a:t>, </a:t>
            </a:r>
            <a:r>
              <a:rPr lang="uk-UA" b="1" dirty="0" err="1"/>
              <a:t>дво-</a:t>
            </a:r>
            <a:r>
              <a:rPr lang="uk-UA" b="1" dirty="0"/>
              <a:t> та </a:t>
            </a:r>
            <a:r>
              <a:rPr lang="uk-UA" b="1" dirty="0" smtClean="0"/>
              <a:t>трицифрові.</a:t>
            </a:r>
            <a:br>
              <a:rPr lang="uk-UA" b="1" dirty="0" smtClean="0"/>
            </a:br>
            <a:r>
              <a:rPr lang="uk-UA" dirty="0" smtClean="0"/>
              <a:t>Програму </a:t>
            </a:r>
            <a:r>
              <a:rPr lang="uk-UA" dirty="0"/>
              <a:t>4-го класу скорочено за рахунок вилучення </a:t>
            </a:r>
            <a:r>
              <a:rPr lang="uk-UA" b="1" dirty="0"/>
              <a:t>поняття середнє арифметичне.</a:t>
            </a:r>
          </a:p>
        </p:txBody>
      </p:sp>
    </p:spTree>
    <p:extLst>
      <p:ext uri="{BB962C8B-B14F-4D97-AF65-F5344CB8AC3E}">
        <p14:creationId xmlns:p14="http://schemas.microsoft.com/office/powerpoint/2010/main" val="151946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502" y="188640"/>
            <a:ext cx="8972996" cy="1296144"/>
          </a:xfrm>
        </p:spPr>
        <p:txBody>
          <a:bodyPr/>
          <a:lstStyle/>
          <a:p>
            <a:r>
              <a:rPr lang="uk-UA" sz="4800" b="1" dirty="0">
                <a:latin typeface="+mj-lt"/>
              </a:rPr>
              <a:t>Основні відмінності нової програми від </a:t>
            </a:r>
            <a:r>
              <a:rPr lang="uk-UA" sz="4800" b="1" dirty="0" smtClean="0">
                <a:latin typeface="+mj-lt"/>
              </a:rPr>
              <a:t>попередньої</a:t>
            </a:r>
            <a:endParaRPr lang="uk-UA" sz="4800" b="1" dirty="0">
              <a:latin typeface="+mj-lt"/>
              <a:ea typeface="+mn-ea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628800"/>
            <a:ext cx="8496944" cy="4248472"/>
          </a:xfrm>
        </p:spPr>
        <p:txBody>
          <a:bodyPr/>
          <a:lstStyle/>
          <a:p>
            <a:pPr marL="0" indent="0" algn="just">
              <a:buNone/>
            </a:pPr>
            <a:r>
              <a:rPr lang="uk-UA" dirty="0" smtClean="0"/>
              <a:t>	1</a:t>
            </a:r>
            <a:r>
              <a:rPr lang="uk-UA" dirty="0"/>
              <a:t>. Вимоги до рівня навчальних досягнень учнів сформульовані у </a:t>
            </a:r>
            <a:r>
              <a:rPr lang="uk-UA" dirty="0" err="1"/>
              <a:t>компетентнісних</a:t>
            </a:r>
            <a:r>
              <a:rPr lang="uk-UA" dirty="0"/>
              <a:t> категоріях: «знає», «розуміє», «застосовує», «аналізує», «перевіряє», «володіє» та ін.</a:t>
            </a:r>
          </a:p>
          <a:p>
            <a:pPr marL="0" indent="0" algn="just">
              <a:buNone/>
            </a:pPr>
            <a:r>
              <a:rPr lang="uk-UA" dirty="0" smtClean="0"/>
              <a:t>	2</a:t>
            </a:r>
            <a:r>
              <a:rPr lang="uk-UA" dirty="0"/>
              <a:t>. У програмі не вказано порядок подання тем та кількість годин на їх вивчення – це </a:t>
            </a:r>
            <a:r>
              <a:rPr lang="uk-UA" dirty="0" smtClean="0"/>
              <a:t>дасть можливість </a:t>
            </a:r>
            <a:r>
              <a:rPr lang="uk-UA" dirty="0"/>
              <a:t>для створення варіативних підручників з математики</a:t>
            </a:r>
            <a:r>
              <a:rPr lang="uk-UA" dirty="0" smtClean="0"/>
              <a:t>.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15693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502" y="188640"/>
            <a:ext cx="8972996" cy="1296144"/>
          </a:xfrm>
        </p:spPr>
        <p:txBody>
          <a:bodyPr/>
          <a:lstStyle/>
          <a:p>
            <a:r>
              <a:rPr lang="uk-UA" sz="4800" b="1" dirty="0">
                <a:latin typeface="+mj-lt"/>
              </a:rPr>
              <a:t>Основні відмінності нової програми від </a:t>
            </a:r>
            <a:r>
              <a:rPr lang="uk-UA" sz="4800" b="1" dirty="0" smtClean="0">
                <a:latin typeface="+mj-lt"/>
              </a:rPr>
              <a:t>попередньої</a:t>
            </a:r>
            <a:endParaRPr lang="uk-UA" sz="4800" b="1" dirty="0">
              <a:latin typeface="+mj-lt"/>
              <a:ea typeface="+mn-ea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628800"/>
            <a:ext cx="8496944" cy="4608512"/>
          </a:xfrm>
        </p:spPr>
        <p:txBody>
          <a:bodyPr/>
          <a:lstStyle/>
          <a:p>
            <a:pPr marL="0" indent="0" algn="just">
              <a:buNone/>
            </a:pPr>
            <a:r>
              <a:rPr lang="uk-UA" dirty="0" smtClean="0"/>
              <a:t>	3</a:t>
            </a:r>
            <a:r>
              <a:rPr lang="uk-UA" dirty="0"/>
              <a:t>. «Підсилено» алгебраїчну пропедевтику за рахунок введення математичної термінології вже в 1-му класі: вираз, значення виразу, рівність, нерівність; сума і різниця як вирази. В 2-му вводяться поняття добуток і частка виразів; вирази з дужками, вирази зі </a:t>
            </a:r>
            <a:r>
              <a:rPr lang="uk-UA" dirty="0" smtClean="0"/>
              <a:t>змінною.</a:t>
            </a:r>
            <a:endParaRPr lang="uk-UA" dirty="0"/>
          </a:p>
          <a:p>
            <a:pPr marL="0" indent="0" algn="just">
              <a:buNone/>
            </a:pPr>
            <a:r>
              <a:rPr lang="uk-UA" dirty="0" smtClean="0"/>
              <a:t>	4</a:t>
            </a:r>
            <a:r>
              <a:rPr lang="uk-UA" dirty="0"/>
              <a:t>. Ознайомлення з елементами геометрії з </a:t>
            </a:r>
            <a:r>
              <a:rPr lang="uk-UA" dirty="0" smtClean="0"/>
              <a:t>1-го </a:t>
            </a:r>
            <a:r>
              <a:rPr lang="uk-UA" dirty="0"/>
              <a:t>класу тепер передбачає одночасний розгляд фігур на площині та просторових тіл</a:t>
            </a:r>
            <a:r>
              <a:rPr lang="uk-UA" dirty="0" smtClean="0"/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94083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502" y="188640"/>
            <a:ext cx="8972996" cy="1296144"/>
          </a:xfrm>
        </p:spPr>
        <p:txBody>
          <a:bodyPr/>
          <a:lstStyle/>
          <a:p>
            <a:r>
              <a:rPr lang="uk-UA" sz="4800" b="1" dirty="0">
                <a:latin typeface="+mj-lt"/>
              </a:rPr>
              <a:t>Основні відмінності нової програми від </a:t>
            </a:r>
            <a:r>
              <a:rPr lang="uk-UA" sz="4800" b="1" dirty="0" smtClean="0">
                <a:latin typeface="+mj-lt"/>
              </a:rPr>
              <a:t>попередньої</a:t>
            </a:r>
            <a:endParaRPr lang="uk-UA" sz="4800" b="1" dirty="0">
              <a:latin typeface="+mj-lt"/>
              <a:ea typeface="+mn-ea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700808"/>
            <a:ext cx="8496944" cy="4248472"/>
          </a:xfrm>
        </p:spPr>
        <p:txBody>
          <a:bodyPr/>
          <a:lstStyle/>
          <a:p>
            <a:pPr marL="0" indent="0" algn="just">
              <a:buNone/>
            </a:pPr>
            <a:r>
              <a:rPr lang="uk-UA" dirty="0" smtClean="0"/>
              <a:t>	5</a:t>
            </a:r>
            <a:r>
              <a:rPr lang="uk-UA" dirty="0"/>
              <a:t>. У змістовій лінії «Величини» зроблено акцент на величині як властивості предметів навколишнього світу; процесі вимірювання величини; записі результатів </a:t>
            </a:r>
            <a:r>
              <a:rPr lang="uk-UA" dirty="0" smtClean="0"/>
              <a:t>вимірювання. Поняття </a:t>
            </a:r>
            <a:r>
              <a:rPr lang="uk-UA" dirty="0"/>
              <a:t>часу вводиться вже з 1-го класу</a:t>
            </a:r>
            <a:r>
              <a:rPr lang="uk-UA" dirty="0" smtClean="0"/>
              <a:t>.</a:t>
            </a:r>
          </a:p>
          <a:p>
            <a:pPr marL="0" indent="0" algn="just">
              <a:buNone/>
            </a:pPr>
            <a:r>
              <a:rPr lang="uk-UA" dirty="0" smtClean="0"/>
              <a:t>	6</a:t>
            </a:r>
            <a:r>
              <a:rPr lang="uk-UA" dirty="0"/>
              <a:t>. Навчання лічби та конкретного змісту арифметичних дій здійснюється на основі оперування з множинами об'єктів</a:t>
            </a:r>
            <a:r>
              <a:rPr lang="uk-UA" dirty="0" smtClean="0"/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94963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502" y="188640"/>
            <a:ext cx="8972996" cy="1296144"/>
          </a:xfrm>
        </p:spPr>
        <p:txBody>
          <a:bodyPr/>
          <a:lstStyle/>
          <a:p>
            <a:r>
              <a:rPr lang="uk-UA" sz="4800" b="1" dirty="0">
                <a:latin typeface="+mj-lt"/>
              </a:rPr>
              <a:t>Основні відмінності нової програми від </a:t>
            </a:r>
            <a:r>
              <a:rPr lang="uk-UA" sz="4800" b="1" dirty="0" smtClean="0">
                <a:latin typeface="+mj-lt"/>
              </a:rPr>
              <a:t>попередньої</a:t>
            </a:r>
            <a:endParaRPr lang="uk-UA" sz="4800" b="1" dirty="0">
              <a:latin typeface="+mj-lt"/>
              <a:ea typeface="+mn-ea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484784"/>
            <a:ext cx="8496944" cy="5112568"/>
          </a:xfrm>
        </p:spPr>
        <p:txBody>
          <a:bodyPr/>
          <a:lstStyle/>
          <a:p>
            <a:pPr marL="0" indent="0" algn="just">
              <a:buNone/>
            </a:pPr>
            <a:r>
              <a:rPr lang="uk-UA" dirty="0" smtClean="0"/>
              <a:t>	7</a:t>
            </a:r>
            <a:r>
              <a:rPr lang="uk-UA" dirty="0"/>
              <a:t>. Нумерація чисел в концентрі «Сотня» вивчається не у два етапи: 11-20 та 21-100, а цілком у 1 -му класі.</a:t>
            </a:r>
          </a:p>
          <a:p>
            <a:pPr marL="0" indent="0" algn="just">
              <a:buNone/>
            </a:pPr>
            <a:r>
              <a:rPr lang="uk-UA" dirty="0" smtClean="0"/>
              <a:t>	8</a:t>
            </a:r>
            <a:r>
              <a:rPr lang="uk-UA" dirty="0"/>
              <a:t>. </a:t>
            </a:r>
            <a:r>
              <a:rPr lang="uk-UA" dirty="0" smtClean="0"/>
              <a:t>Додавання </a:t>
            </a:r>
            <a:r>
              <a:rPr lang="uk-UA" dirty="0"/>
              <a:t>двоцифрових чисел без переходу через розряд перенесено з </a:t>
            </a:r>
            <a:r>
              <a:rPr lang="uk-UA" dirty="0" smtClean="0"/>
              <a:t>2 в 1 клас.</a:t>
            </a:r>
          </a:p>
          <a:p>
            <a:pPr marL="0" indent="0" algn="just">
              <a:buNone/>
            </a:pPr>
            <a:r>
              <a:rPr lang="uk-UA" dirty="0" smtClean="0"/>
              <a:t>	9</a:t>
            </a:r>
            <a:r>
              <a:rPr lang="uk-UA" dirty="0"/>
              <a:t>. Табличне додавання і віднімання одноцифрових чисел з переходом через </a:t>
            </a:r>
            <a:r>
              <a:rPr lang="uk-UA" dirty="0" smtClean="0"/>
              <a:t>десяток та </a:t>
            </a:r>
            <a:r>
              <a:rPr lang="uk-UA" dirty="0"/>
              <a:t>додавання й віднімання двоцифрових чисел з переходом через розряд тепер є предметом вивчення в 2-му класі.</a:t>
            </a:r>
          </a:p>
          <a:p>
            <a:pPr marL="0" indent="0" algn="just">
              <a:buNone/>
            </a:pP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274828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606760" cy="3600400"/>
          </a:xfrm>
        </p:spPr>
        <p:txBody>
          <a:bodyPr>
            <a:normAutofit/>
          </a:bodyPr>
          <a:lstStyle/>
          <a:p>
            <a:pPr marL="0" indent="354013" algn="ctr">
              <a:spcBef>
                <a:spcPts val="0"/>
              </a:spcBef>
              <a:buNone/>
            </a:pPr>
            <a:r>
              <a:rPr lang="uk-UA" dirty="0"/>
              <a:t>Відповідно до </a:t>
            </a:r>
            <a:r>
              <a:rPr lang="uk-UA" b="1" dirty="0"/>
              <a:t>нового Державного стандарту початкової загальної освіти 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dirty="0" smtClean="0"/>
              <a:t>метою </a:t>
            </a:r>
            <a:r>
              <a:rPr lang="uk-UA" dirty="0"/>
              <a:t>освітньої галузі «Математика» є </a:t>
            </a:r>
            <a:r>
              <a:rPr lang="uk-UA" b="1" dirty="0"/>
              <a:t>формування в учнів предметної математичної і ключових </a:t>
            </a:r>
            <a:r>
              <a:rPr lang="uk-UA" b="1" dirty="0" err="1"/>
              <a:t>компетентностей</a:t>
            </a:r>
            <a:r>
              <a:rPr lang="uk-UA" b="1" dirty="0"/>
              <a:t>, необхідних для їхньої самореалізації у світі, який швидко змінюється.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2571" y="4221088"/>
            <a:ext cx="4118858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502" y="188640"/>
            <a:ext cx="8972996" cy="1296144"/>
          </a:xfrm>
        </p:spPr>
        <p:txBody>
          <a:bodyPr/>
          <a:lstStyle/>
          <a:p>
            <a:r>
              <a:rPr lang="uk-UA" sz="4800" b="1" dirty="0">
                <a:latin typeface="+mj-lt"/>
              </a:rPr>
              <a:t>Основні відмінності нової програми від </a:t>
            </a:r>
            <a:r>
              <a:rPr lang="uk-UA" sz="4800" b="1" dirty="0" smtClean="0">
                <a:latin typeface="+mj-lt"/>
              </a:rPr>
              <a:t>попередньої</a:t>
            </a:r>
            <a:endParaRPr lang="uk-UA" sz="4800" b="1" dirty="0">
              <a:latin typeface="+mj-lt"/>
              <a:ea typeface="+mn-ea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628800"/>
            <a:ext cx="8496944" cy="4104456"/>
          </a:xfrm>
        </p:spPr>
        <p:txBody>
          <a:bodyPr/>
          <a:lstStyle/>
          <a:p>
            <a:pPr marL="0" indent="0" algn="just">
              <a:buNone/>
            </a:pPr>
            <a:r>
              <a:rPr lang="uk-UA" dirty="0" smtClean="0"/>
              <a:t>	10</a:t>
            </a:r>
            <a:r>
              <a:rPr lang="uk-UA" dirty="0"/>
              <a:t>. Таблиці множення і ділення чисел 2-9 вивчаються повністю в 2-му класі, а не у два етапи (у 2-му та 3-му класах</a:t>
            </a:r>
            <a:r>
              <a:rPr lang="uk-UA" dirty="0" smtClean="0"/>
              <a:t>).</a:t>
            </a:r>
          </a:p>
          <a:p>
            <a:pPr marL="0" indent="0" algn="just">
              <a:buNone/>
            </a:pPr>
            <a:r>
              <a:rPr lang="uk-UA" dirty="0" smtClean="0"/>
              <a:t>	11</a:t>
            </a:r>
            <a:r>
              <a:rPr lang="uk-UA" dirty="0"/>
              <a:t>. Формування прийомів обчислення у різних концентрах є основою для оволодіння учнями обчислювальними навичками, що передбачено вимогами до рівня навчальних досягнень учнів.</a:t>
            </a:r>
          </a:p>
          <a:p>
            <a:pPr marL="0" indent="0" algn="just">
              <a:buNone/>
            </a:pP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328667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502" y="188640"/>
            <a:ext cx="8972996" cy="1296144"/>
          </a:xfrm>
        </p:spPr>
        <p:txBody>
          <a:bodyPr/>
          <a:lstStyle/>
          <a:p>
            <a:r>
              <a:rPr lang="uk-UA" sz="4800" b="1" dirty="0">
                <a:latin typeface="+mj-lt"/>
              </a:rPr>
              <a:t>Основні відмінності нової програми від </a:t>
            </a:r>
            <a:r>
              <a:rPr lang="uk-UA" sz="4800" b="1" dirty="0" smtClean="0">
                <a:latin typeface="+mj-lt"/>
              </a:rPr>
              <a:t>попередньої</a:t>
            </a:r>
            <a:endParaRPr lang="uk-UA" sz="4800" b="1" dirty="0">
              <a:latin typeface="+mj-lt"/>
              <a:ea typeface="+mn-ea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628800"/>
            <a:ext cx="8496944" cy="4608512"/>
          </a:xfrm>
        </p:spPr>
        <p:txBody>
          <a:bodyPr/>
          <a:lstStyle/>
          <a:p>
            <a:pPr marL="0" indent="0" algn="just">
              <a:buNone/>
            </a:pPr>
            <a:r>
              <a:rPr lang="uk-UA" dirty="0" smtClean="0"/>
              <a:t>	12</a:t>
            </a:r>
            <a:r>
              <a:rPr lang="uk-UA" dirty="0"/>
              <a:t>. Додавання й віднімання, а потім – множення й ділення вивчаються одночасно, що реалізує принцип укрупнення дидактичних одиниць у навчанні математики. </a:t>
            </a:r>
            <a:endParaRPr lang="uk-UA" dirty="0" smtClean="0"/>
          </a:p>
          <a:p>
            <a:pPr marL="0" indent="0" algn="just">
              <a:buNone/>
            </a:pPr>
            <a:r>
              <a:rPr lang="uk-UA" dirty="0" smtClean="0"/>
              <a:t>	13</a:t>
            </a:r>
            <a:r>
              <a:rPr lang="uk-UA" dirty="0"/>
              <a:t>. Вивчення таблиць «+» й «–» без та з переходом через десяток, таблиць «·» та «:» пов'язується з опануванням учнями знань про зміну результату арифметичної дії залежно від зміни одного з ком­понентів.</a:t>
            </a:r>
          </a:p>
          <a:p>
            <a:pPr marL="0" indent="0" algn="just">
              <a:buNone/>
            </a:pP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104183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502" y="188640"/>
            <a:ext cx="8972996" cy="1296144"/>
          </a:xfrm>
        </p:spPr>
        <p:txBody>
          <a:bodyPr/>
          <a:lstStyle/>
          <a:p>
            <a:r>
              <a:rPr lang="uk-UA" sz="4800" b="1" dirty="0">
                <a:latin typeface="+mj-lt"/>
              </a:rPr>
              <a:t>Основні відмінності нової програми від </a:t>
            </a:r>
            <a:r>
              <a:rPr lang="uk-UA" sz="4800" b="1" dirty="0" smtClean="0">
                <a:latin typeface="+mj-lt"/>
              </a:rPr>
              <a:t>попередньої</a:t>
            </a:r>
            <a:endParaRPr lang="uk-UA" sz="4800" b="1" dirty="0">
              <a:latin typeface="+mj-lt"/>
              <a:ea typeface="+mn-ea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628800"/>
            <a:ext cx="8496944" cy="5112568"/>
          </a:xfrm>
        </p:spPr>
        <p:txBody>
          <a:bodyPr/>
          <a:lstStyle/>
          <a:p>
            <a:pPr marL="0" indent="0" algn="just">
              <a:buNone/>
            </a:pPr>
            <a:r>
              <a:rPr lang="uk-UA" dirty="0" smtClean="0"/>
              <a:t>	14</a:t>
            </a:r>
            <a:r>
              <a:rPr lang="uk-UA" dirty="0"/>
              <a:t>. Визначення видів простих та складених задач для кожного року навчання.</a:t>
            </a:r>
          </a:p>
          <a:p>
            <a:pPr marL="0" indent="0" algn="just">
              <a:buNone/>
            </a:pPr>
            <a:r>
              <a:rPr lang="uk-UA" dirty="0" smtClean="0"/>
              <a:t>	15</a:t>
            </a:r>
            <a:r>
              <a:rPr lang="uk-UA" dirty="0"/>
              <a:t>. Введено змістову лінію «Робота з даними», яка є наскрізною і реалізується в усіх інших змістових лініях програми</a:t>
            </a:r>
            <a:r>
              <a:rPr lang="uk-UA" dirty="0" smtClean="0"/>
              <a:t>.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167115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540" y="359898"/>
            <a:ext cx="8280920" cy="3285126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latin typeface="+mn-lt"/>
              </a:rPr>
              <a:t>Основні новації в навчальній програмі з математики</a:t>
            </a:r>
            <a:r>
              <a:rPr lang="uk-UA" sz="4800" dirty="0" smtClean="0">
                <a:latin typeface="+mn-lt"/>
              </a:rPr>
              <a:t/>
            </a:r>
            <a:br>
              <a:rPr lang="uk-UA" sz="4800" dirty="0" smtClean="0">
                <a:latin typeface="+mn-lt"/>
              </a:rPr>
            </a:br>
            <a:r>
              <a:rPr lang="uk-UA" sz="3600" b="1" dirty="0" smtClean="0">
                <a:latin typeface="+mn-lt"/>
              </a:rPr>
              <a:t>(у порівнянні з програмою 2006 року)</a:t>
            </a:r>
            <a:endParaRPr lang="uk-UA" sz="3600" b="1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3862758"/>
            <a:ext cx="5286412" cy="1726482"/>
          </a:xfrm>
        </p:spPr>
        <p:txBody>
          <a:bodyPr>
            <a:normAutofit/>
          </a:bodyPr>
          <a:lstStyle/>
          <a:p>
            <a:r>
              <a:rPr lang="uk-UA" sz="2400" b="1" dirty="0"/>
              <a:t>Семінар-практикум вчителів 1 класу</a:t>
            </a:r>
            <a:endParaRPr lang="uk-UA" sz="2400" dirty="0"/>
          </a:p>
          <a:p>
            <a:r>
              <a:rPr lang="uk-UA" sz="2400" b="1" dirty="0"/>
              <a:t>19 березня 2013 року</a:t>
            </a:r>
            <a:endParaRPr lang="uk-UA" sz="2400" dirty="0"/>
          </a:p>
          <a:p>
            <a:r>
              <a:rPr lang="uk-UA" sz="2400" b="1" dirty="0"/>
              <a:t>В.</a:t>
            </a:r>
            <a:r>
              <a:rPr lang="uk-UA" sz="2400" b="1" dirty="0" err="1"/>
              <a:t>Лучківська</a:t>
            </a:r>
            <a:r>
              <a:rPr lang="uk-UA" sz="2400" b="1" dirty="0"/>
              <a:t> ЗОШ І-ІІІ ступенів</a:t>
            </a: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158453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606760" cy="2664296"/>
          </a:xfrm>
        </p:spPr>
        <p:txBody>
          <a:bodyPr>
            <a:normAutofit/>
          </a:bodyPr>
          <a:lstStyle/>
          <a:p>
            <a:pPr marL="0" indent="354013" algn="ctr">
              <a:spcBef>
                <a:spcPts val="0"/>
              </a:spcBef>
              <a:buNone/>
            </a:pPr>
            <a:r>
              <a:rPr lang="uk-UA" dirty="0"/>
              <a:t>Завдання сучасного вчителя –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/>
              <a:t>сформувати </a:t>
            </a:r>
            <a:r>
              <a:rPr lang="uk-UA" b="1" dirty="0"/>
              <a:t>в учнів не лише знання, вміння і навички, а й здатність застосувати їх на практиці, що передбачає </a:t>
            </a:r>
            <a:r>
              <a:rPr lang="uk-UA" b="1" dirty="0" err="1"/>
              <a:t>компетентнісний</a:t>
            </a:r>
            <a:r>
              <a:rPr lang="uk-UA" b="1" dirty="0"/>
              <a:t> підхід до навчання.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43"/>
          <a:stretch/>
        </p:blipFill>
        <p:spPr>
          <a:xfrm>
            <a:off x="513761" y="3861048"/>
            <a:ext cx="8116478" cy="1751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023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2033715"/>
              </p:ext>
            </p:extLst>
          </p:nvPr>
        </p:nvGraphicFramePr>
        <p:xfrm>
          <a:off x="395536" y="116632"/>
          <a:ext cx="8459539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44943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69640" y="296652"/>
            <a:ext cx="8604721" cy="900113"/>
          </a:xfrm>
        </p:spPr>
        <p:txBody>
          <a:bodyPr/>
          <a:lstStyle/>
          <a:p>
            <a:r>
              <a:rPr lang="uk-UA" sz="4800" b="1" dirty="0">
                <a:latin typeface="+mj-lt"/>
                <a:ea typeface="+mn-ea"/>
              </a:rPr>
              <a:t>Реалізація наступності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2000" y="1521334"/>
            <a:ext cx="7920000" cy="4067906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/>
              <a:t>Особливістю програми є те, що кожний </a:t>
            </a:r>
            <a:r>
              <a:rPr lang="uk-UA" b="1" dirty="0"/>
              <a:t>новий етап навчання розпочинається з узагальнення і систематизації</a:t>
            </a:r>
            <a:r>
              <a:rPr lang="uk-UA" dirty="0"/>
              <a:t> </a:t>
            </a:r>
            <a:br>
              <a:rPr lang="uk-UA" dirty="0"/>
            </a:br>
            <a:r>
              <a:rPr lang="uk-UA" dirty="0" smtClean="0"/>
              <a:t>раніше </a:t>
            </a:r>
            <a:r>
              <a:rPr lang="uk-UA" dirty="0"/>
              <a:t>сформованих знань та вмінь учнів, яке є не механічним повторенням попереднього змісту, а переходом на вищий рівень предметної математичної компетентності.</a:t>
            </a:r>
          </a:p>
        </p:txBody>
      </p:sp>
    </p:spTree>
    <p:extLst>
      <p:ext uri="{BB962C8B-B14F-4D97-AF65-F5344CB8AC3E}">
        <p14:creationId xmlns:p14="http://schemas.microsoft.com/office/powerpoint/2010/main" val="202779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69640" y="296652"/>
            <a:ext cx="8604721" cy="900113"/>
          </a:xfrm>
        </p:spPr>
        <p:txBody>
          <a:bodyPr/>
          <a:lstStyle/>
          <a:p>
            <a:r>
              <a:rPr lang="uk-UA" sz="4800" b="1" dirty="0">
                <a:latin typeface="+mj-lt"/>
                <a:ea typeface="+mn-ea"/>
              </a:rPr>
              <a:t>Реалізація наступності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2000" y="1052736"/>
            <a:ext cx="7920000" cy="320381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/>
              <a:t>Зміст нової навчальної програми з математики для 1-4-х класів ураховує дидактичні </a:t>
            </a:r>
            <a:r>
              <a:rPr lang="uk-UA" b="1" dirty="0"/>
              <a:t>принципи наступності </a:t>
            </a:r>
            <a:r>
              <a:rPr lang="uk-UA" dirty="0"/>
              <a:t>між </a:t>
            </a:r>
            <a:r>
              <a:rPr lang="uk-UA" dirty="0" err="1"/>
              <a:t>дошкіллям</a:t>
            </a:r>
            <a:r>
              <a:rPr lang="uk-UA" dirty="0"/>
              <a:t> і початковою школою, а також </a:t>
            </a:r>
            <a:r>
              <a:rPr lang="uk-UA" b="1" dirty="0"/>
              <a:t>перспективності у навчанні учнів 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dirty="0" smtClean="0"/>
              <a:t>між </a:t>
            </a:r>
            <a:r>
              <a:rPr lang="uk-UA" dirty="0"/>
              <a:t>початковою і основною ланками освіти.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850" y="3977819"/>
            <a:ext cx="2700300" cy="2761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8656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69640" y="296652"/>
            <a:ext cx="8604721" cy="900113"/>
          </a:xfrm>
        </p:spPr>
        <p:txBody>
          <a:bodyPr/>
          <a:lstStyle/>
          <a:p>
            <a:r>
              <a:rPr lang="uk-UA" sz="4800" b="1" dirty="0" smtClean="0">
                <a:latin typeface="+mj-lt"/>
                <a:ea typeface="+mn-ea"/>
              </a:rPr>
              <a:t>Нові змістові лінії</a:t>
            </a:r>
            <a:endParaRPr lang="uk-UA" sz="4800" b="1" dirty="0">
              <a:latin typeface="+mj-lt"/>
              <a:ea typeface="+mn-ea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2000" y="1737358"/>
            <a:ext cx="7920000" cy="356385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/>
              <a:t>У </a:t>
            </a:r>
            <a:r>
              <a:rPr lang="uk-UA" dirty="0" smtClean="0"/>
              <a:t>програмі </a:t>
            </a:r>
            <a:r>
              <a:rPr lang="uk-UA" dirty="0"/>
              <a:t>докладно прописано змістову лінію </a:t>
            </a:r>
            <a:r>
              <a:rPr lang="uk-UA" b="1" dirty="0"/>
              <a:t>«Сюжетні задачі», </a:t>
            </a:r>
            <a:r>
              <a:rPr lang="uk-UA" dirty="0"/>
              <a:t>передбачено формування в учнів уявлення про задачу – просту і складену, визначено види задач для кожного класу, динаміку формування вміння розв'язувати задачі по роках навчання.</a:t>
            </a:r>
          </a:p>
        </p:txBody>
      </p:sp>
    </p:spTree>
    <p:extLst>
      <p:ext uri="{BB962C8B-B14F-4D97-AF65-F5344CB8AC3E}">
        <p14:creationId xmlns:p14="http://schemas.microsoft.com/office/powerpoint/2010/main" val="453188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69640" y="296652"/>
            <a:ext cx="8604721" cy="900113"/>
          </a:xfrm>
        </p:spPr>
        <p:txBody>
          <a:bodyPr/>
          <a:lstStyle/>
          <a:p>
            <a:r>
              <a:rPr lang="uk-UA" sz="4800" b="1" dirty="0" smtClean="0">
                <a:latin typeface="+mj-lt"/>
                <a:ea typeface="+mn-ea"/>
              </a:rPr>
              <a:t>Нові змістові лінії</a:t>
            </a:r>
            <a:endParaRPr lang="uk-UA" sz="4800" b="1" dirty="0">
              <a:latin typeface="+mj-lt"/>
              <a:ea typeface="+mn-ea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2000" y="1124744"/>
            <a:ext cx="7920000" cy="504056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/>
              <a:t>Змістова лінія </a:t>
            </a:r>
            <a:r>
              <a:rPr lang="uk-UA" b="1" dirty="0"/>
              <a:t>«Робота з даними» </a:t>
            </a:r>
            <a:r>
              <a:rPr lang="uk-UA" dirty="0"/>
              <a:t>є наскрізною і реалізується в усіх інших змістових лініях програми. </a:t>
            </a:r>
            <a:r>
              <a:rPr lang="uk-UA" b="1" dirty="0"/>
              <a:t>Основне завдання </a:t>
            </a:r>
            <a:r>
              <a:rPr lang="uk-UA" dirty="0"/>
              <a:t>цієї змістової лінії – ознайомити </a:t>
            </a:r>
            <a:r>
              <a:rPr lang="uk-UA" dirty="0" smtClean="0"/>
              <a:t>школярів </a:t>
            </a:r>
            <a:r>
              <a:rPr lang="uk-UA" dirty="0"/>
              <a:t>на практичному рівні зі способами подання інформації; навчити читати і розуміти, знаходити, аналізувати, порівнювати інформацію, подану в різний спосіб, використовувати дані для розв'язування </a:t>
            </a:r>
            <a:r>
              <a:rPr lang="uk-UA" dirty="0" smtClean="0"/>
              <a:t>задач</a:t>
            </a:r>
            <a:r>
              <a:rPr lang="uk-UA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325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CEAAkGBhQQERQUERQWFRUWFhYWGBgVFRQUGBgUGBUVFRUUFBQYHiYeFxkjGRQVHy8gIycpLCwsFx4xNTAqNSYrLCkBCQoKDgwOFw8PGjUlHyUuKiksLCosMCksKSwpKiwsLCwsLCopLCwsKSkpLiwsKSksKSkpKSksLCwsKSwsLCwsLP/AABEIAOEA4QMBIgACEQEDEQH/xAAcAAEAAgIDAQAAAAAAAAAAAAAABgcDBQIECAH/xABNEAABAwICBQcIBAoJBAMAAAABAAIDBBESIQUGBzFREyJBYXGRoTJicoGSscHRFEJSsggjJGOCorPC4fAWFzREU3ODk9IVM0PDJVSj/8QAGgEBAAMBAQEAAAAAAAAAAAAAAAEDBAIFBv/EACsRAQACAgEDAgUDBQAAAAAAAAABAgMRBBIhMQUyEyJBUYFCcZEGM2Ghsf/aAAwDAQACEQMRAD8AvFERAREQEREBERAREQEREBERAREQEREBERAREQEREBERAREQEREBERAREQEREBERAREQEREBERAREQEREBERAREQEREBERAREQEREBERAREQEREBERAREQEREBEWKoqmRtxPc1rR0uIaO8oMqKHaX2pUcFwxxmd+bHN9t1h3XUH0xtfqpbiBrYW8QMbvadl3BTqRclTVMjaXSOaxo6XODR3lRHTG1eiguGOdM7hGOb63usO66pav0jNUOxTSueeLnF3dfIeoLplo7e3NT0ic6a23VRa7kIoouBOKR1r8TYeCibtetKzEyMnqLDI8njLAd9rAYQVpa481389KsHY3JaKoH5xniw/JdVrEzpDSf1oaSgYw/Sy5xxYmPhZdljYXLmC9xnkt5qxtX0lVSGNrqMkNLvx/4kGxAsHBwGLPd1FWBJgdvwntsfeulNoOnfmYIiePJsv3gK+2GJ8I208G1qtayeSSiikZTvLJXRVAaA4EA2viLhmMxcKdata7UukABBK0yYA90YJxM8kOBuBeznAXUOm1LoyCPo7ADvw4m9nkkLQbLKdsGnaqNgwsEczWjM2AkiIGefQqcmPpjadruREVSRERAREQEREBdaumLG3H2mj1Fwv4Lsrp6WbeJ/UL92aDq6Z09FRsD53FrS7CCGudnYno6gVqBtKof8Z3+1L/AMVi2k0/KUBI+q+N3ecP76qmHRb3eS0m3UvY4fCxZ8c2tMxO9MWfkWx36Yhbo2j0P+Of9qb/AILl/WNQ/wCP/wDnN/wVUQ6De7ot6QcFudG6pAg8obk7rZWV1/TuPX9cq68nLbxVYLdoVEf7wPYlH7q5jXyiP95Z6w8fuqt6jUx7TzXAjryPYuhDoF7mkjyh9TpSPTePaNxcnk5Y7TVbQ14oz/eY/H5LK3XGkO6pi9oD3qk3xFpsRYjeCstJRuldhaL8eocSrJ9IxxG+txHOtvWlzTay0z2kCqjbfpbIwEdl7+5RjSWrej6g4pKx8jvOq4z3Yhl6lEIdXXveWhwsBfEd3YQtmzVBhYecS7oNi31gHeOtZ7cDDSf7n+l1eRkt+lnm1CofqzOO7P6RTu7csN961Wt+pEVJR/SYXyPsWXDiwjC44b4mgbnED1rqVOq8jOvsa5TDRVA6bREsD22cGytAI/1GZelbuVXI4tcVIvW21uLPN56ZrpSU2kndA+K5NqTYYt+fvXyv3LX1DzZea0O1UTAtP89KsHYxm2qFyM4TlbhIOnsVVNnN7Kz9i8tnVQsTdsRytxkHSetdY5+aBZxYftH14fksZj9H2f4rNy587+ewriao+d7JK2oYDH1N7iPcVC9RubrJUDi2bxDHKbunvx9gj4KD6qm2s7+tr+rfA0/BUZvamF2oiLIkREQEREBEXy6D6sVUy7HDiCsq4u3II/pxgkoH3/wmuN/NwuPuUQ0VXRC1yLqccjjpns4tlZ98KmxBcjBc33cV7Xp2OMlb1mdPP5d5x2rMQsNtfE7pGSzYmEc0qvZ9HSRkXvc7rb7rY01NVYcg63WQtluJWI3FlNeTbepqmMj8sgtLU00xeDGztOWYWl/6nNE7n37Ct5ojT+M2N7+C5+BfFHVHd1GemSeme0urpPQT5gCWEP45eK1lAx1M5zXjCTuJyHep+dKst0KJ6w6QEnNyI8QuuPmvf5JjsjNjrT54nuzaMDhfE5rg6+YOeeS2kTrYsRBBvck55i1g3oAUMbZvkvNuxfPpF8nE9t1bk4fxJ3tVTl9Ma0mDquCI33ZHeb8Pku9q/pqOaR7WG/NB7jb95V0/M5krb6pVHJ1cfBxLD+kCB42VWbgVritMT3h1j5s2yRGuyvtaqDkKmeL7EjwPRuS39UhRx4u0qxtrtByddjG6WNjv0m3Y77re9V04ZkL5yXrtd9YdqtDYu78dUj82w9zz81V0gs/1hWXsd/tM4P8Agg90g+anH7oJW7l194+S4nD1+HyXAQ9XiPmvhg6v1v4rb2QPt0X9dlBdDnDrQ3rb76X+Cm7obcfaPzUDpDh1nh6wOknfTO49iqy+1MLyRRfSe03R1M8slqWhwsSA2R+8XGbWkbiuiNsuiif7V3xT/wDBY0psi6Oh9NQ1cQlp3iSM7nAEeBAK7yAiIgjuuukJIYWmJxYS6xItuwnj1rzPUa717/LrKk/60g8AV6V17b+TtPB7fiF5TqRgldkDhe7I7jZxyPVkg7p1jqyL/Sai3Hlpbd+JbTVfWurFVAPpU9jI0EctIQQcrEE9akZ2wtLA36MRa1o2vY2LL6pAZcs83goHoyp/K4n2DbzMdZuQF5AbNHQBey61Gx6u1cmxwgk3JsSTvOJjXEn1kqEikERIbbIkW6wSPgpbqm/8UB5jD4vb+6obp1uCqmH5wn2ud8V6HBibXtWPsy8m0ViJlsImYsyAVnfM5oyFlpYdI4crErstrw49I7Tkt9sVo8qa5az4l09I08kudri+63xXZ0dq+LAuLgemxHvW5hkbYXIXKbSMTMrkngPiTkFRn9QjBTVp1Ca8atrdXmXV/o0HAkSO7CQtZUasPxZOBHE5eHSuxWax4RzA32sXfaw8Voa3WCpP/lwjzeTv4D4rzaev0j2zM/hZfiUnz/12qjQzmXvb5rENFOLb5KN6Q0nK6wdNKevlHe4FdDFKP/NJb0nk+C1V/qCNe1ltwa77JdJRYeCQtLHNcN7SHDtBv8FG6eWpP/ale4ZeUA77wK7gqq0b2B3ZHfwbYrTHrvHtXVuyieDeJ3VJdslJjp6ecfVeW/oyNDm+LPFU5NvV5abp31Og3CRtpGRh5FtzoXX3egD3qjZwvHmYt3r4e39O7W1Xl9ysLZFJarl64T+0Yq+q/K7lPdkrvy1/XA/78ZSnugW4ajq9/wAlxNSeHv8AkseM3NhfPiB0BcXOd9ke1/BbkMhqer3qBzk/0jpj0kM3f5Ujfgpo5xyuBvHST09ihlXlrFRdfJf+0KrL7UwhGv8AH+XG5sCyK532GGxNvUuesWrtFBCH09aJn3Aw2ZzrmxLWtJLABnzuzeue0tlqwf5TfBzx8FE1mmdTKXpHYXLfRbRwe73n5KxFWOwKS+j3DhIfe5WcuAREQR/Xht6V3U5p/WC8qabZhqZxwlk++5esdcGXpJeoA9xBXlbWplqyf/MJ7wD8UGpWSnfZ7Twc09xBWO6XQertUJLxx9bJB7Mlx94qK6+18UFY4SOwlzGP3E5WwdA8xb7Uea9PAfPe32ow8eNlqdqFK0TQyFrS4xuaCWgnmuvk47vLVkcm3Gn4lY2oz44yU1KHHWIudaGGSRv2mg2PWOrtW5hqMgcJGW5xaLdRsStCK6zc3Ovu33WKm0iMwSLHfcdnR61kz+rcu8T0zr8M9MOKsx9UgqNJyHIOA9EZd+9a+4zxXJWb6VHhticOptmgD1rh9JjHkgnrJzHrC8X4t7zu8TMtc6+7E48PcF9EBtcrOdYoowccZy7DfvC61JUS1pPI043+WC5rR2ncewLj4t43Nq6j7zMI6In2zufszNpI7XfYjtaT3XXMMjyEbMWYHkl2Z3AALb6L1CA51Q8vO/C3mtvwvvPgpNTUbIhZjQ0dQsvI5HqmKs/JM2n+Ia8fEvPu7I7T6uSPAL3cmOkAC9uAAybn0rdU+jWxizB6+nvXd5QLj9IF7ZX4XF+5ePm5mfN2nx9m6mGlPDPQwBzJI3bnCx7HNLXe5eb6+mMb3MdvY5zD2tJafEL0jRy88dYI+PwVHbSqDkdIzi2TyJR+m0E/rYl9/wCi5vi8Km/Mbj+GHPXV5QqqCm+yl35ceuGT3sKhdT0qYbLHfl7euKX3A/BevX3QoW8Qb5EfyAOPUvmB3EeyT8VtGZL4ZwPrDvC3xWZczMR5av6M48fU0qE6SFtYKD0ovvyBWSyYHcQew3Vc6dy1goPTi/bPVWaNVTExPeER2qMtVt9AjulkUMU42rOxVDHDp5Yd0x+agyyW8ul/fg9yXo5hwk+fzVsKn/wd3/iKgeePcFcC5BERBrdYmXppR5jvcvK2u8dq2XrwHvY1esdKMxQyDi13uXlbaBHarvxjYe7EPggjKWX1EHpHZ1UXoInfZkgPtMY0+9NsMREEEg+rKWkXtcPYTb9Ra7ZdNi0XJ5scTvW0O/4KWbQNEmroi1lrh8bxfqNj4OXGeYilpnw5tXqjSk5ajm33fBctH6Ikl/GDEQRcb7Wvlfr/AJ6FOdH6nRCxkaHPyv0bjfcOF7KRw02Ecxh9TSfcvk8vq2vlw1mXeLgfW86QSh0JPKfIDRlnkL3tey3cWqF/KcLZZNBCkzaOQ7o3ezb32XMaJmd9S3a5vuusVs3Pyz8lJj9olrrgw08ztpqbVenZYluIjdizG/gtu0hosAAB0CwHcFmbq9KTmWj9L5Bcn6sPdvkaB02BPibKifTOdnn54n8rYy46e11DWBcTVAdK2UWqwaLGQnP7I+aO1Vi6XPPrA6+Cup/T/Jme8a/JPJqjcsUbjc3zzyJ47lglbGCLA8N5/npUuGr0I+qT2uckmhoAPIYDxIDvvZL0sfoGb9V4Uznj6QjsGlCHs6AHN7sr+Chu3DR+GWnmG5zHRntY7E3wee5WW+emi8ueNv6ULLdwBUD2tafo6mjDIp2PlbK1zQy7srOa/MCwydff0L3/AE/gzw8dqb3uds+S/XO1MzHP1KW7MD/8hH/ly/cUSmZmpVs0NtIRejL+yct1fdCtd1Y7mOWjJUgwgjPcsP0WPoA6PHcvZw5q0ju8L1H07JyskWpMREQw6I8k9qg+szradoD50f7Z6sOGIAc0W7/iq410dh0xQngWftnLLybRbcvT4eCcGGuOZ8IttEdfkDx5f9oD8VDVLddX4oKZ3n1A/WaoksFvLWu38HZ/NqR1g+DVdCo/8HeUY6lt8yAfuq8FyCIiDHO27SOory3tMhw1Ef8Alkey93zXqd+5eZ9rUNpozwdO3ue0oIAiIgvfYi7HSSs4xEd0kg/eVl6Nk5SmjJIF425m28NAJz4EeCqvYDLcOb1SD9aN37ytAasR+O6w6c1M9/I+FkbfKqLfpxt9wXJmmIGC3K4vaee9oWZmr0Q6FmboiMfVXMREeIGul1oibubK70YnfGy6lRrjhaXCmmIAJNzEzIC53vJ8FIRQM+yO5aXXWdkVFOeaDyZAGQOeWQ9a6FcV34QzGOcGUjyRlzpWix9TStLU/hC1LgQymhA84vf7rKrqyQco/wBJ3vWDlQo2LKj21aSqJY4wYWY3tbzYh9ZwbvcTxUh0nX6XjJLpJCOLGsIHsAFVBoatEdRC92TWyxuPTZrXtJPcF6UbtR0RKbGoa0npfHKwe0W2CmJFQ6Q1lrH3D6mYHhic0/NR+rklf5U0jvSe4/FemavVSnqWg4WPa4AgkNeCCLgg8LcFFNJ7HYH3MYcw+Y7L2XXU7FBSQO43/nrXKIHpVl6W2QTsvyb2u6nAsPeLj3KIV+qVXBflIH2HS0Yx3tuoEeqMlItnTrV8HZJ+yeo7UMJNlxjY+xLQ6w3kA2HaRuSO0j0PNpyOPy5I2ek9rfeVr59fqNm+oYfQxP8Augqh4wSVuKLVuqm/7dPK7rwEDvdYK740o0s2p2rUo8nlX9jA0frEKJaR1jbX19LIxjmYXMZziCT+MJvlu3rjRbLK6W12MYPOfc9zbraR6iM0dNE+qqWh7SJAwAMFmne5zjcNuLZAk52G+0ddr9hFNYBeip+qaceIKjjIXHcCewE+5WxT6ToIYiRI+ZrSea1zYgXEi+HFeR2Z4Ab7LvDW6ijsGMp3XNrNfVPcOsuOHLs7lzNUsewCgeyacvY5t2ZFzS2+69r+pXgq41W01CyW7QWuc02Bfia9uRPJvsDcW3OHzVg0tU2Vocw3B/kgjoK5mNDMiIuR8cvOm2GLO/CeQe0CfgvRZVF7U9FPndIyMXcJg7MgZYTfM+kgpxFIGakVJ3hg7X/ILuQagP8ArytHotJ8TZBMdgc9pi3znjvjB/dV9qkdmOh20lXGGFzsTude32HAZDdvV3KZBQ7aBr0dG8k1rQXS4szezQ3D0dJ53gpitNp/QMFUAJmsdbcHND+4HMKIFV1G0CSctPLvtfNoOEW7G5d612uE0klI8wEE3Bcb3OAZmx43spBp7ZbSDnMdyPTflgxtvRfc9y1rdXqClkcJKthvzcLpHvLSWg3LogwOPbcZq3fbWhSboyTnvXcpdAzytLo4ZHtbYOc1ji0E7rm1grZptJaOYLwMkfJG1z4zHTxxFzhmRy/OcD1m61tXr1cgsp289w50szpCcWYJbHYnp6D6lx0iK6P2dVD5GtlMcDSAccjw8AHdlFiN+rJb+TZkMGJtUHuys1kDzkbZucXWbvOWfy69RrdUFxGJkQLSW4ImMvbI4Xus73kLoS6TnkY4STSPa4Z4nvcxwGYuALGxHHoGaagWDqxrA7RcZhbUAx2uxlRJFeN2eLAGc7Ad+H3Z3y1W1w//AGL9FoYSTfjd+G3iOpVfgGRAF91sndGZHlH4da+8nna2R3A7r2sbYiOnqsOtT2E7qdqjyQGiZ9mnEZZmxC9+hrACe291pa/aDVPGAFjASLuY1zyBfoMpzyWgijxC1wHNzsTa/QbGzR67lCW2eS4Ak+SQWkjjiAztlcFynaHKfTk0uLFK44jYNxFhBBGdrWt2Ebl1Xuu4lziXWscR4WyBzv3/ADWem0S+cWijke7i1heL9BB4dqlNNsxqiGhoi44nOfbMbnREGxHAZdaREyNLorS0lM4GJ+EkdRxcBbPh2qa6D2lzxuAniZICOlpicDffidYHIHKxK7OjtkbsxJOQ129kTA1u/i6+fq6VJ9H7MaKGzpGY7DIzPc/cPsk4fBXx01j5oR3dvV7adR1UjYm4mSOJAGHECQLnnDd6wFD9p+oMtdVGeAg3a1pa4keSLDDlYfO6mTdZqSnvFSMD3DLBAwWHpFtmt/SstpomWeZwfMwMaNzQbn9I/AXWe0R+zp5+/q3rW5GI24tfGfAuC4HVaWHN1NUE8cIIt+iSvTppmn6o7lifo2M/VC5HnN9fI1jQyOZjmkFt43ghw3EZK3dQK+R7s2uDJI2vIIIwSZZWPrHqCln/AEeP7KzwUbWeSLKZtMjLZfURcgoTp3U589Q54JANtwHQLb7qbIggsGzofWJPabe4LYU+oMLd4B7bu96lSINdQaDjhN2C3YAPcu3U1IYBxJsO3M+4FZlrNPMdyYdH5TDiH8fd60EW2h1+kYmsfQhpjDXmXyS7cLWac7AA+SSSTuVYVeuFRVxMYah4fG9xxAshDmloBY84ruItkbHyjfcru0Pp+OpBA5sjcnMORB+IUc1s2YRVZMkf4mbM42jmuPGRg3nzhY9q78CnKhshfHfG9oJvdz5GgHOx8htieB4rr00wEriwtAADSLiMh4zuAA7KwycDdbXSugZqOQMrmc07pTika70XE29RF+pdNsL5CwUbJZbPF2xxOwuYTYguAQa5lzE9zWk4sT8Jbi3mxBdizy6bX6lyqGYWMvfBiYDiOK7SObcYW7j03Clb9RKyqBwU0VOMQILpG3Y4G/NjZdw6ciFJ6fZFPUAiqqyGu3tjitcek/M7ukIhW3/Tnh2K+EFtjezMwbgjM38FhdTRAkYg7ESQ0DGcxmLgZq76HY/QRm72vmP52Qkey3CFJ6HV6mpxaGGOP0WNb4jNNwl56pNWamYARU07xYAF4wNsN2b8lvqHZXWSeW6KIdV5HeGXirrqKyCIXkexo85wHvWgrNpuj4jYTiR32YmulPcwFSIrQbGIsjNJLKRnYWjF/Vc+Kkmjtm1ND5EMYPFwxnvdcrC/aFPL/ZaCZ3B0xbA3ts4l3gseDS9T5UsNM09EUbpX+3IQ39VTsSZmiYoxziAB6gtTXa80EBwNkEsn2IQZnX9FgNvWurBsybJnVyy1B/PSEt/2m2Z4FSbR2q8EDcMbGtHBrQ0dwUdYjH9I66pypqUQNP16g871Qsue9zVzj1DlqDetnkm8y/JR9nJszcPSJU4jhDdwAXNc9UjW6N1fhp2hsbGtA3AAADsAyWxAX1FyCIiAiIgIiICIiAiIgL4RdfUQRPWDU/lHcrC4xyDc5u/sI+sF0aPXCSmIZXssBkJmglp9L7J7VOl1KzRjJRZwC6ifpI1Z05RzMu6WBzT0Pcwj1tK6FZtC0dTCxqIgB0MIPgF1KvZHRSPxGFmfDE0ey0gLu0OzWji8mCIf6bSe8glOw0Um2Ok3U0Usx/NRE3PqCwO2iaQl/s+jXi/TM9sfgc1P4NBRMyDfgO4LtMo2Dc0Jv/ArPltO1H16anB+y18rh7gs8ez+tm/tNfUO4iPDAPC5VlhoX1R1SIFSbIqQG8jOVPGZz5j+uSPBSSh1UghFmMa0cGtDR3BblFAwx0bG7mhZQF9RAREQEREBERAREQEREBERAREQEREBERAREQEREBERAREQEREBERAREQEREBERAREQEREBERAREQEREBERAREQEREBERAREQEREBERAREQEREBERAREQEREBERAREQEREBERAREQEREBERAREQEREBERAREQEREBERAREQEREBERB//9k="/>
          <p:cNvSpPr>
            <a:spLocks noChangeAspect="1" noChangeArrowheads="1"/>
          </p:cNvSpPr>
          <p:nvPr/>
        </p:nvSpPr>
        <p:spPr bwMode="auto">
          <a:xfrm>
            <a:off x="63500" y="-708025"/>
            <a:ext cx="1485900" cy="14859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502" y="296652"/>
            <a:ext cx="8972996" cy="900113"/>
          </a:xfrm>
        </p:spPr>
        <p:txBody>
          <a:bodyPr/>
          <a:lstStyle/>
          <a:p>
            <a:r>
              <a:rPr lang="uk-UA" sz="4800" b="1" dirty="0">
                <a:latin typeface="+mj-lt"/>
              </a:rPr>
              <a:t>Новації у методиці </a:t>
            </a:r>
            <a:r>
              <a:rPr lang="uk-UA" sz="4800" b="1" dirty="0" smtClean="0">
                <a:latin typeface="+mj-lt"/>
              </a:rPr>
              <a:t>навчання</a:t>
            </a:r>
            <a:endParaRPr lang="uk-UA" sz="4800" b="1" dirty="0">
              <a:latin typeface="+mj-lt"/>
              <a:ea typeface="+mn-ea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12000" y="1484784"/>
            <a:ext cx="7920000" cy="2232248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/>
              <a:t>Наскрізним є формування в молодших школярів </a:t>
            </a:r>
            <a:r>
              <a:rPr lang="uk-UA" b="1" dirty="0"/>
              <a:t>уявлення про істинні та хибні рівності й нерівності</a:t>
            </a:r>
            <a:r>
              <a:rPr lang="uk-UA" dirty="0"/>
              <a:t>, що є дуже важливим для розвитку в них логічного мислення.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498128"/>
            <a:ext cx="2592288" cy="3266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0962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325</TotalTime>
  <Words>464</Words>
  <Application>Microsoft Office PowerPoint</Application>
  <PresentationFormat>Экран (4:3)</PresentationFormat>
  <Paragraphs>61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Тема1</vt:lpstr>
      <vt:lpstr>Основні новації в навчальній програмі з математики (у порівнянні з програмою 2006 року)</vt:lpstr>
      <vt:lpstr>Презентация PowerPoint</vt:lpstr>
      <vt:lpstr>Презентация PowerPoint</vt:lpstr>
      <vt:lpstr>Презентация PowerPoint</vt:lpstr>
      <vt:lpstr>Реалізація наступності</vt:lpstr>
      <vt:lpstr>Реалізація наступності</vt:lpstr>
      <vt:lpstr>Нові змістові лінії</vt:lpstr>
      <vt:lpstr>Нові змістові лінії</vt:lpstr>
      <vt:lpstr>Новації у методиці навчання</vt:lpstr>
      <vt:lpstr>Новації у методиці навчання</vt:lpstr>
      <vt:lpstr>Новації у методиці навчання</vt:lpstr>
      <vt:lpstr>Зміни у вивченні натуральних чисел та дій з ними</vt:lpstr>
      <vt:lpstr>Зміни у вивченні натуральних чисел та дій з ними</vt:lpstr>
      <vt:lpstr>Зміни у вивченні натуральних чисел та дій з ними</vt:lpstr>
      <vt:lpstr>Зміни у вивченні натуральних чисел та дій з ними</vt:lpstr>
      <vt:lpstr>Основні відмінності нової програми від попередньої</vt:lpstr>
      <vt:lpstr>Основні відмінності нової програми від попередньої</vt:lpstr>
      <vt:lpstr>Основні відмінності нової програми від попередньої</vt:lpstr>
      <vt:lpstr>Основні відмінності нової програми від попередньої</vt:lpstr>
      <vt:lpstr>Основні відмінності нової програми від попередньої</vt:lpstr>
      <vt:lpstr>Основні відмінності нової програми від попередньої</vt:lpstr>
      <vt:lpstr>Основні відмінності нової програми від попередньої</vt:lpstr>
      <vt:lpstr>Основні новації в навчальній програмі з математики (у порівнянні з програмою 2006 року)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Вася  Таня</cp:lastModifiedBy>
  <cp:revision>63</cp:revision>
  <dcterms:created xsi:type="dcterms:W3CDTF">2012-11-12T06:45:29Z</dcterms:created>
  <dcterms:modified xsi:type="dcterms:W3CDTF">2013-03-18T21:59:25Z</dcterms:modified>
</cp:coreProperties>
</file>