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7" r:id="rId2"/>
    <p:sldId id="270" r:id="rId3"/>
    <p:sldId id="272" r:id="rId4"/>
    <p:sldId id="275" r:id="rId5"/>
    <p:sldId id="273" r:id="rId6"/>
    <p:sldId id="277" r:id="rId7"/>
    <p:sldId id="274" r:id="rId8"/>
    <p:sldId id="278" r:id="rId9"/>
    <p:sldId id="279" r:id="rId10"/>
    <p:sldId id="280" r:id="rId11"/>
    <p:sldId id="281" r:id="rId12"/>
    <p:sldId id="276" r:id="rId13"/>
    <p:sldId id="263" r:id="rId14"/>
    <p:sldId id="264" r:id="rId15"/>
    <p:sldId id="261" r:id="rId16"/>
    <p:sldId id="28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uk-UA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uk-UA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uk-UA"/>
            </a:p>
          </p:txBody>
        </p:sp>
      </p:grpSp>
      <p:sp>
        <p:nvSpPr>
          <p:cNvPr id="276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7660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0430BF47-57DB-4A0E-9F2B-6D5CAE342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85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F1AC5-B0E8-4F56-B087-A6ED234572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246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DB4F71-FCA4-45BC-BF86-A9DA7A229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318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B2E28-C81B-48DA-8499-A781B26DE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979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11900-B129-43F2-AC4F-4808BE3D1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1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C3E05-02C3-41D2-96A3-92D47664B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46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EE451-BD2A-4ED1-B8CE-E8D878D19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625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81342-BB66-4813-9D34-EA859F6E5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96F1C-DF8A-4547-894B-C731FA9DD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747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9ECB38-3942-4848-9079-B9E96B05D4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846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1B75E-943E-4F45-BA71-879424E9D1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97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0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uk-UA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034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  <p:sp>
            <p:nvSpPr>
              <p:cNvPr id="1035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uk-UA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FBB50BD-0575-4676-9640-6AEA8BFCA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4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8229600" cy="2078038"/>
          </a:xfrm>
        </p:spPr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Шляхи безболісної адаптації першокласника </a:t>
            </a:r>
            <a:br>
              <a:rPr lang="uk-UA" smtClean="0">
                <a:latin typeface="Times New Roman" pitchFamily="18" charset="0"/>
              </a:rPr>
            </a:br>
            <a:r>
              <a:rPr lang="uk-UA" smtClean="0">
                <a:latin typeface="Times New Roman" pitchFamily="18" charset="0"/>
              </a:rPr>
              <a:t>до умов навчання в школі</a:t>
            </a:r>
          </a:p>
        </p:txBody>
      </p:sp>
      <p:sp>
        <p:nvSpPr>
          <p:cNvPr id="3075" name="Прямоугольник 1"/>
          <p:cNvSpPr>
            <a:spLocks noChangeArrowheads="1"/>
          </p:cNvSpPr>
          <p:nvPr/>
        </p:nvSpPr>
        <p:spPr bwMode="auto">
          <a:xfrm>
            <a:off x="4464050" y="5445125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uk-UA" b="1" i="1"/>
              <a:t>Семінар-практикум вчителів 1 класу</a:t>
            </a:r>
            <a:endParaRPr lang="uk-UA"/>
          </a:p>
          <a:p>
            <a:pPr algn="r"/>
            <a:r>
              <a:rPr lang="uk-UA" b="1" i="1"/>
              <a:t>19 березня 2013 року</a:t>
            </a:r>
            <a:endParaRPr lang="uk-UA"/>
          </a:p>
          <a:p>
            <a:pPr algn="r"/>
            <a:r>
              <a:rPr lang="uk-UA" b="1" i="1"/>
              <a:t>В.Лучківська ЗОШ І-ІІІ ступенів</a:t>
            </a:r>
            <a:endParaRPr lang="uk-U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476250"/>
            <a:ext cx="7924800" cy="1428750"/>
          </a:xfrm>
        </p:spPr>
        <p:txBody>
          <a:bodyPr/>
          <a:lstStyle/>
          <a:p>
            <a:pPr eaLnBrk="1" hangingPunct="1"/>
            <a:r>
              <a:rPr lang="uk-UA" sz="3200" smtClean="0">
                <a:latin typeface="Times New Roman" pitchFamily="18" charset="0"/>
              </a:rPr>
              <a:t>Особистісна або соціальна адаптація – бажання і вміння дитини прийняти нову роль школяра</a:t>
            </a:r>
            <a:endParaRPr lang="ru-RU" sz="3200" smtClean="0">
              <a:latin typeface="Times New Roman" pitchFamily="18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Розвиток уміння слухати, реагувати на слова вчителя, планувати роботу, аналізувати результат;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Розвиток уміння налагоджувати контакти, будувати стосунки;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Формування уміння правильно оцінювати свої дії і дії однокласників, стійкої навчальної мотивації, позитивної самооцінки</a:t>
            </a: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mtClean="0">
                <a:latin typeface="Times New Roman" pitchFamily="18" charset="0"/>
              </a:rPr>
              <a:t>Психологічна адаптація</a:t>
            </a:r>
            <a:r>
              <a:rPr lang="uk-UA" smtClean="0"/>
              <a:t> </a:t>
            </a:r>
            <a:endParaRPr lang="uk-UA" smtClean="0">
              <a:cs typeface="Arial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708275"/>
            <a:ext cx="7693025" cy="2592388"/>
          </a:xfrm>
        </p:spPr>
        <p:txBody>
          <a:bodyPr/>
          <a:lstStyle/>
          <a:p>
            <a:pPr indent="22225" algn="ctr" eaLnBrk="1" hangingPunct="1">
              <a:buFont typeface="Wingdings" pitchFamily="2" charset="2"/>
              <a:buNone/>
            </a:pPr>
            <a:r>
              <a:rPr lang="uk-UA" sz="3200" smtClean="0">
                <a:latin typeface="Times New Roman" pitchFamily="18" charset="0"/>
              </a:rPr>
              <a:t>пристосування дитини як особистості до існування у школі згідно з її вимогами та власними потребами, мотивами та інтересами, тісно пов</a:t>
            </a:r>
            <a:r>
              <a:rPr lang="uk-UA" sz="3200" smtClean="0">
                <a:latin typeface="Times New Roman" pitchFamily="18" charset="0"/>
                <a:cs typeface="Times New Roman" pitchFamily="18" charset="0"/>
              </a:rPr>
              <a:t>’язана з готовністю дитини до навчання</a:t>
            </a:r>
          </a:p>
          <a:p>
            <a:pPr indent="22225" algn="ctr" eaLnBrk="1" hangingPunct="1"/>
            <a:endParaRPr lang="uk-UA" sz="32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Grp="1" noChangeArrowheads="1"/>
          </p:cNvSpPr>
          <p:nvPr>
            <p:ph type="title"/>
          </p:nvPr>
        </p:nvSpPr>
        <p:spPr>
          <a:xfrm>
            <a:off x="611188" y="908050"/>
            <a:ext cx="7924800" cy="936625"/>
          </a:xfrm>
        </p:spPr>
        <p:txBody>
          <a:bodyPr/>
          <a:lstStyle/>
          <a:p>
            <a:pPr algn="ctr" eaLnBrk="1" hangingPunct="1"/>
            <a:r>
              <a:rPr lang="uk-UA" sz="3200" smtClean="0"/>
              <a:t>Основні причини труднощів під час адаптації</a:t>
            </a:r>
            <a:endParaRPr lang="ru-RU" sz="3200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/>
              <a:t>Слабкий тип нервової системи;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/>
              <a:t>Підвищена чутливість;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/>
              <a:t>Несформованість емоційно-вольової сфери;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/>
              <a:t>Соціальна незрілість, слабка саморегуляція поведінки;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/>
              <a:t>Хибні методи виховання в сім</a:t>
            </a:r>
            <a:r>
              <a:rPr lang="uk-UA" sz="2400" smtClean="0">
                <a:cs typeface="Arial" charset="0"/>
              </a:rPr>
              <a:t>’ї (“кумир” у родині, вседозволеність, неузгодженість вимог)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uk-UA" sz="2400" smtClean="0">
                <a:cs typeface="Arial" charset="0"/>
              </a:rPr>
              <a:t>Недосконала система організації навчально-виховного процесу</a:t>
            </a:r>
          </a:p>
          <a:p>
            <a:pPr marL="533400" indent="-533400" eaLnBrk="1" hangingPunct="1">
              <a:lnSpc>
                <a:spcPct val="90000"/>
              </a:lnSpc>
            </a:pPr>
            <a:endParaRPr lang="ru-RU" sz="240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Grp="1" noChangeArrowheads="1"/>
          </p:cNvSpPr>
          <p:nvPr>
            <p:ph type="title"/>
          </p:nvPr>
        </p:nvSpPr>
        <p:spPr>
          <a:xfrm>
            <a:off x="611188" y="836613"/>
            <a:ext cx="8229600" cy="1143000"/>
          </a:xfrm>
        </p:spPr>
        <p:txBody>
          <a:bodyPr/>
          <a:lstStyle/>
          <a:p>
            <a:pPr eaLnBrk="1" hangingPunct="1"/>
            <a:r>
              <a:rPr lang="uk-UA" sz="3200" smtClean="0">
                <a:latin typeface="Times New Roman" pitchFamily="18" charset="0"/>
              </a:rPr>
              <a:t>Шкільна дезадаптація -                       </a:t>
            </a:r>
            <a:endParaRPr lang="ru-RU" sz="3200" smtClean="0">
              <a:latin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622550"/>
            <a:ext cx="7693025" cy="3463925"/>
          </a:xfrm>
        </p:spPr>
        <p:txBody>
          <a:bodyPr/>
          <a:lstStyle/>
          <a:p>
            <a:pPr indent="22225" algn="ctr" eaLnBrk="1" hangingPunct="1">
              <a:buFont typeface="Wingdings" pitchFamily="2" charset="2"/>
              <a:buNone/>
            </a:pPr>
            <a:r>
              <a:rPr lang="uk-UA" smtClean="0">
                <a:latin typeface="Times New Roman" pitchFamily="18" charset="0"/>
              </a:rPr>
              <a:t>утворення неадекватних механізмів пристосування дитини до школи, що виявляється у вигляді порушень у навчанні та поведінці, конфліктних відносин, психогенних захворювань та реакцій підвищеного рівня тривожності, викривлень у розвитку особистості</a:t>
            </a: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Типові прояви шкільної дезадаптації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276475"/>
            <a:ext cx="8351838" cy="4176713"/>
          </a:xfrm>
        </p:spPr>
        <p:txBody>
          <a:bodyPr/>
          <a:lstStyle/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uk-UA" sz="2200" smtClean="0">
                <a:latin typeface="Times New Roman" pitchFamily="18" charset="0"/>
              </a:rPr>
              <a:t>Труднощі у навчанні</a:t>
            </a:r>
          </a:p>
          <a:p>
            <a:pPr marL="381000" indent="-381000" eaLnBrk="1" hangingPunct="1">
              <a:lnSpc>
                <a:spcPct val="90000"/>
              </a:lnSpc>
            </a:pPr>
            <a:r>
              <a:rPr lang="uk-UA" sz="2200" smtClean="0">
                <a:latin typeface="Times New Roman" pitchFamily="18" charset="0"/>
              </a:rPr>
              <a:t>несформованість навичок та прийомів навчальної роботи</a:t>
            </a:r>
          </a:p>
          <a:p>
            <a:pPr marL="381000" indent="-381000" eaLnBrk="1" hangingPunct="1">
              <a:lnSpc>
                <a:spcPct val="90000"/>
              </a:lnSpc>
            </a:pPr>
            <a:r>
              <a:rPr lang="uk-UA" sz="2200" smtClean="0">
                <a:latin typeface="Times New Roman" pitchFamily="18" charset="0"/>
              </a:rPr>
              <a:t>ігрова, зовнішня мотивація</a:t>
            </a:r>
          </a:p>
          <a:p>
            <a:pPr marL="381000" indent="-381000" eaLnBrk="1" hangingPunct="1">
              <a:lnSpc>
                <a:spcPct val="90000"/>
              </a:lnSpc>
            </a:pPr>
            <a:r>
              <a:rPr lang="uk-UA" sz="2200" smtClean="0">
                <a:latin typeface="Times New Roman" pitchFamily="18" charset="0"/>
              </a:rPr>
              <a:t>низький розвиток довільності</a:t>
            </a:r>
          </a:p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AutoNum type="arabicPeriod" startAt="2"/>
            </a:pPr>
            <a:r>
              <a:rPr lang="uk-UA" sz="2200" smtClean="0">
                <a:latin typeface="Times New Roman" pitchFamily="18" charset="0"/>
              </a:rPr>
              <a:t>Порушення у взаєминах з однокласниками, учителем</a:t>
            </a:r>
          </a:p>
          <a:p>
            <a:pPr marL="381000" indent="-381000" eaLnBrk="1" hangingPunct="1">
              <a:lnSpc>
                <a:spcPct val="90000"/>
              </a:lnSpc>
            </a:pPr>
            <a:r>
              <a:rPr lang="uk-UA" sz="2200" smtClean="0">
                <a:latin typeface="Times New Roman" pitchFamily="18" charset="0"/>
              </a:rPr>
              <a:t>емоційне неблагополуччя (підвищена тривожність, плаксивість, агресивність</a:t>
            </a:r>
          </a:p>
          <a:p>
            <a:pPr marL="381000" indent="-381000" eaLnBrk="1" hangingPunct="1">
              <a:lnSpc>
                <a:spcPct val="90000"/>
              </a:lnSpc>
            </a:pPr>
            <a:r>
              <a:rPr lang="uk-UA" sz="2200" smtClean="0">
                <a:latin typeface="Times New Roman" pitchFamily="18" charset="0"/>
              </a:rPr>
              <a:t>вади особистісного розвитку</a:t>
            </a:r>
          </a:p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AutoNum type="arabicPeriod" startAt="3"/>
            </a:pPr>
            <a:r>
              <a:rPr lang="uk-UA" sz="2200" smtClean="0">
                <a:latin typeface="Times New Roman" pitchFamily="18" charset="0"/>
              </a:rPr>
              <a:t>Відмова ходити до школи </a:t>
            </a:r>
          </a:p>
          <a:p>
            <a:pPr marL="381000" indent="-381000" eaLnBrk="1" hangingPunct="1">
              <a:lnSpc>
                <a:spcPct val="90000"/>
              </a:lnSpc>
              <a:buFont typeface="Wingdings" pitchFamily="2" charset="2"/>
              <a:buAutoNum type="arabicPeriod" startAt="3"/>
            </a:pPr>
            <a:r>
              <a:rPr lang="uk-UA" sz="2200" smtClean="0">
                <a:latin typeface="Times New Roman" pitchFamily="18" charset="0"/>
              </a:rPr>
              <a:t>Симптоми соматичних захворювань (головний біль, біль у животі, порушення сну, апетиту, підвищена стомлюваність)</a:t>
            </a:r>
            <a:endParaRPr lang="ru-RU" sz="22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b="0" smtClean="0">
                <a:latin typeface="Times New Roman" pitchFamily="18" charset="0"/>
              </a:rPr>
              <a:t>Рівні адаптації</a:t>
            </a:r>
            <a:endParaRPr lang="ru-RU" b="0" smtClean="0">
              <a:latin typeface="Times New Roman" pitchFamily="18" charset="0"/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Легка форма адаптації (перші два місяці навчання)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Середня форма адаптації (протягом півроку)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“Група ризику” (виражені ознаки дезадаптації, діти потребують особливої уваги педагогів, психолога, батьків та лікарів )</a:t>
            </a: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Grp="1" noChangeArrowheads="1"/>
          </p:cNvSpPr>
          <p:nvPr>
            <p:ph type="title"/>
          </p:nvPr>
        </p:nvSpPr>
        <p:spPr>
          <a:xfrm>
            <a:off x="179388" y="762000"/>
            <a:ext cx="8964612" cy="1143000"/>
          </a:xfrm>
        </p:spPr>
        <p:txBody>
          <a:bodyPr/>
          <a:lstStyle/>
          <a:p>
            <a:pPr algn="ctr" eaLnBrk="1" hangingPunct="1"/>
            <a:r>
              <a:rPr lang="uk-UA" smtClean="0">
                <a:latin typeface="Times New Roman" pitchFamily="18" charset="0"/>
              </a:rPr>
              <a:t>З метою безболісної адаптації першокласника до умов навчання треба: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054975" cy="4306888"/>
          </a:xfrm>
        </p:spPr>
        <p:txBody>
          <a:bodyPr/>
          <a:lstStyle/>
          <a:p>
            <a:r>
              <a:rPr lang="uk-UA" smtClean="0"/>
              <a:t>особливу увагу приділяти організації гарячого харчування;</a:t>
            </a:r>
          </a:p>
          <a:p>
            <a:r>
              <a:rPr lang="uk-UA" smtClean="0"/>
              <a:t>облаштуванню кімнат для відпочинку (сну);</a:t>
            </a:r>
          </a:p>
          <a:p>
            <a:r>
              <a:rPr lang="uk-UA" smtClean="0"/>
              <a:t>облаштуванню приміщень для організації рухливих ігор, щонайменше одного на паралель класів;</a:t>
            </a:r>
          </a:p>
          <a:p>
            <a:r>
              <a:rPr lang="uk-UA" smtClean="0"/>
              <a:t>обладнанню відокремлених туалетів (убиралень);</a:t>
            </a:r>
          </a:p>
          <a:p>
            <a:r>
              <a:rPr lang="uk-UA" smtClean="0"/>
              <a:t>обладнанню відокремлених гардеробів тощо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0"/>
            <a:ext cx="7924800" cy="74613"/>
          </a:xfrm>
        </p:spPr>
        <p:txBody>
          <a:bodyPr/>
          <a:lstStyle/>
          <a:p>
            <a:pPr eaLnBrk="1" hangingPunct="1"/>
            <a:endParaRPr lang="uk-UA" sz="320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22225" eaLnBrk="1" hangingPunct="1">
              <a:buFont typeface="Wingdings" pitchFamily="2" charset="2"/>
              <a:buNone/>
            </a:pPr>
            <a:r>
              <a:rPr lang="uk-UA" sz="3200" smtClean="0">
                <a:latin typeface="Times New Roman" pitchFamily="18" charset="0"/>
              </a:rPr>
              <a:t>Діти можуть вивчити майже все, якщо вони танцюють, пробують, доторкаються. Слухають, бачать і відчувають те, що мають засвоїти.</a:t>
            </a:r>
          </a:p>
          <a:p>
            <a:pPr indent="22225" algn="r" eaLnBrk="1" hangingPunct="1">
              <a:buFont typeface="Wingdings" pitchFamily="2" charset="2"/>
              <a:buNone/>
            </a:pPr>
            <a:r>
              <a:rPr lang="uk-UA" sz="3200" smtClean="0">
                <a:latin typeface="Times New Roman" pitchFamily="18" charset="0"/>
              </a:rPr>
              <a:t>Джоан Хюстон</a:t>
            </a:r>
            <a:endParaRPr lang="ru-RU" sz="32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549275"/>
            <a:ext cx="7924800" cy="1800225"/>
          </a:xfrm>
        </p:spPr>
        <p:txBody>
          <a:bodyPr/>
          <a:lstStyle/>
          <a:p>
            <a:pPr algn="ctr" eaLnBrk="1" hangingPunct="1"/>
            <a:r>
              <a:rPr lang="ru-RU" sz="2800" u="sng" smtClean="0">
                <a:latin typeface="Times New Roman" pitchFamily="18" charset="0"/>
              </a:rPr>
              <a:t>Лист МОНмолодьспорт №1/9-455 </a:t>
            </a:r>
            <a:br>
              <a:rPr lang="ru-RU" sz="2800" u="sng" smtClean="0">
                <a:latin typeface="Times New Roman" pitchFamily="18" charset="0"/>
              </a:rPr>
            </a:br>
            <a:r>
              <a:rPr lang="ru-RU" sz="2800" u="sng" smtClean="0">
                <a:latin typeface="Times New Roman" pitchFamily="18" charset="0"/>
              </a:rPr>
              <a:t>від 09.06.11 року</a:t>
            </a:r>
            <a:br>
              <a:rPr lang="ru-RU" sz="2800" u="sng" smtClean="0">
                <a:latin typeface="Times New Roman" pitchFamily="18" charset="0"/>
              </a:rPr>
            </a:br>
            <a:r>
              <a:rPr lang="ru-RU" sz="2800" u="sng" smtClean="0">
                <a:latin typeface="Times New Roman" pitchFamily="18" charset="0"/>
              </a:rPr>
              <a:t> «Щодо проведення Всеукраїнської акції</a:t>
            </a:r>
            <a:br>
              <a:rPr lang="ru-RU" sz="2800" u="sng" smtClean="0">
                <a:latin typeface="Times New Roman" pitchFamily="18" charset="0"/>
              </a:rPr>
            </a:br>
            <a:r>
              <a:rPr lang="ru-RU" sz="2800" u="sng" smtClean="0">
                <a:latin typeface="Times New Roman" pitchFamily="18" charset="0"/>
              </a:rPr>
              <a:t>«Дай руку, першокласнику!»</a:t>
            </a:r>
            <a:br>
              <a:rPr lang="ru-RU" sz="2800" u="sng" smtClean="0">
                <a:latin typeface="Times New Roman" pitchFamily="18" charset="0"/>
              </a:rPr>
            </a:br>
            <a:endParaRPr lang="ru-RU" sz="2800" u="sng" smtClean="0">
              <a:latin typeface="Times New Roman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276475"/>
            <a:ext cx="7981950" cy="3810000"/>
          </a:xfrm>
        </p:spPr>
        <p:txBody>
          <a:bodyPr/>
          <a:lstStyle/>
          <a:p>
            <a:pPr marL="0" indent="365125" algn="just" eaLnBrk="1" hangingPunct="1">
              <a:buFont typeface="Wingdings" pitchFamily="2" charset="2"/>
              <a:buNone/>
            </a:pPr>
            <a:r>
              <a:rPr lang="uk-UA" sz="2400" smtClean="0">
                <a:latin typeface="Times New Roman" pitchFamily="18" charset="0"/>
              </a:rPr>
              <a:t>«З метою проведення на належному рівні Всеукраїнської акції "Дай руку, першокласнику!", звертаємо увагу місцевих органів виконавчої влади та органів місцевого самоврядування на вдосконалення навчально - виховного процесу та створення сприятливих умов навчання для учнів 1 класу. У період навчання дитини у першому класі важливе значення має успішність адаптаційного періоду.</a:t>
            </a:r>
          </a:p>
          <a:p>
            <a:pPr marL="0" indent="365125" algn="just" eaLnBrk="1" hangingPunct="1">
              <a:buFont typeface="Wingdings" pitchFamily="2" charset="2"/>
              <a:buNone/>
            </a:pPr>
            <a:r>
              <a:rPr lang="uk-UA" sz="2400" smtClean="0">
                <a:latin typeface="Times New Roman" pitchFamily="18" charset="0"/>
              </a:rPr>
              <a:t>	Створення сприятливого середовища для адаптації дитини до навчання забезпечуватиме їй  благополучний розвиток, успішне навчання та виховання». </a:t>
            </a:r>
          </a:p>
          <a:p>
            <a:pPr marL="0" indent="365125" algn="just" eaLnBrk="1" hangingPunct="1"/>
            <a:endParaRPr lang="uk-UA" sz="24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3200" smtClean="0">
                <a:latin typeface="Times New Roman" pitchFamily="18" charset="0"/>
              </a:rPr>
              <a:t>Початок навчання дитини в школі </a:t>
            </a:r>
            <a:endParaRPr lang="ru-RU" sz="3200" smtClean="0">
              <a:latin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Times New Roman" pitchFamily="18" charset="0"/>
              </a:rPr>
              <a:t>Змінюється соціальна позиція дошкільника. Дитина стає Учнем, членом суспільства з новими досить складними обов’язками;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Times New Roman" pitchFamily="18" charset="0"/>
              </a:rPr>
              <a:t>У дитини відбувається зміна провідної діяльності з гри на навчання. Навчання, на відміну від гри, побудоване на вольових зусиллях маленького школяра і є привнесеним зовні;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Times New Roman" pitchFamily="18" charset="0"/>
              </a:rPr>
              <a:t>Соціальне оточення: ставлення вчителя, батьків, соціальна позиція серед однокласників;</a:t>
            </a:r>
          </a:p>
          <a:p>
            <a:pPr eaLnBrk="1" hangingPunct="1">
              <a:lnSpc>
                <a:spcPct val="80000"/>
              </a:lnSpc>
            </a:pPr>
            <a:r>
              <a:rPr lang="uk-UA" sz="2400" smtClean="0">
                <a:latin typeface="Times New Roman" pitchFamily="18" charset="0"/>
              </a:rPr>
              <a:t>Гостра проблема даного періоду – заборона рухової активності непосидючих та активізація пасивних.</a:t>
            </a:r>
            <a:endParaRPr lang="ru-RU" sz="24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Grp="1" noChangeArrowheads="1"/>
          </p:cNvSpPr>
          <p:nvPr>
            <p:ph type="ctrTitle"/>
          </p:nvPr>
        </p:nvSpPr>
        <p:spPr>
          <a:xfrm>
            <a:off x="685800" y="1052513"/>
            <a:ext cx="7773988" cy="4321175"/>
          </a:xfrm>
        </p:spPr>
        <p:txBody>
          <a:bodyPr/>
          <a:lstStyle/>
          <a:p>
            <a:pPr eaLnBrk="1" hangingPunct="1"/>
            <a:r>
              <a:rPr lang="uk-UA" sz="3200" b="0" i="1" smtClean="0">
                <a:latin typeface="Times New Roman" pitchFamily="18" charset="0"/>
              </a:rPr>
              <a:t>Адаптація </a:t>
            </a:r>
            <a:r>
              <a:rPr lang="uk-UA" sz="3200" smtClean="0">
                <a:latin typeface="Times New Roman" pitchFamily="18" charset="0"/>
              </a:rPr>
              <a:t>– це процес пристосування до успішного функціонування у певному середовищі і здатність до подальшого психологічного, особистісного та соціального розвитку.</a:t>
            </a:r>
            <a:r>
              <a:rPr lang="uk-UA" sz="3200" smtClean="0"/>
              <a:t> </a:t>
            </a:r>
            <a:endParaRPr lang="ru-RU" sz="32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4622800"/>
            <a:ext cx="4013200" cy="127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uk-UA" sz="70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Вікові особливості дитини 6 років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276475"/>
            <a:ext cx="8353425" cy="43211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Особливості дозрівання нервової системи (активно працює права півкуля мозку, переважає процес збудження, швидка стомлюваність, період продуктивної уваги 10-15 хвилин).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Переважає мимовільна увага.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Мислення конкретне, наочно-образне; словесно-логічне мислення лише починає формуватися.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Активно розвивається мова (є підґрунтям для розвитку словесно-логічного мислення).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Орієнтація на соціальні вимоги ( інтерес до виконання правил та вимог підтримується через емоційну зацікавленість дітей).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На поведінку дитину впливають засвоєні нею моральні норми та правила.</a:t>
            </a:r>
          </a:p>
          <a:p>
            <a:pPr eaLnBrk="1" hangingPunct="1">
              <a:lnSpc>
                <a:spcPct val="90000"/>
              </a:lnSpc>
            </a:pPr>
            <a:r>
              <a:rPr lang="uk-UA" sz="2000" smtClean="0">
                <a:latin typeface="Times New Roman" pitchFamily="18" charset="0"/>
              </a:rPr>
              <a:t>Провідна діяльність – ігрова.</a:t>
            </a:r>
          </a:p>
          <a:p>
            <a:pPr eaLnBrk="1" hangingPunct="1">
              <a:lnSpc>
                <a:spcPct val="90000"/>
              </a:lnSpc>
            </a:pPr>
            <a:endParaRPr lang="uk-UA" sz="2000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smtClean="0">
                <a:latin typeface="Times New Roman" pitchFamily="18" charset="0"/>
              </a:rPr>
              <a:t>Ознаки адаптації дитини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205038"/>
            <a:ext cx="8675687" cy="37242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Перебування у спокійному, врівноваженому стані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Стриманість, уважність на уроках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Активність і рухливість на перервах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Прояв інтересу до нових людей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Розуміння і готовність виконати вимоги вчителя без затримки та заохочення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Адекватне сприймання оцінок учителя (позитивних та негативних) 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Ініціативний характер спілкування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Активність на уроках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smtClean="0">
                <a:latin typeface="Times New Roman" pitchFamily="18" charset="0"/>
              </a:rPr>
              <a:t>Успішне опанування навчального матеріалу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uk-UA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uk-UA" sz="2400" smtClean="0">
              <a:latin typeface="Times New Roman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ru-RU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Grp="1" noChangeArrowheads="1"/>
          </p:cNvSpPr>
          <p:nvPr>
            <p:ph type="title"/>
          </p:nvPr>
        </p:nvSpPr>
        <p:spPr>
          <a:xfrm>
            <a:off x="755650" y="692150"/>
            <a:ext cx="7924800" cy="1143000"/>
          </a:xfrm>
        </p:spPr>
        <p:txBody>
          <a:bodyPr/>
          <a:lstStyle/>
          <a:p>
            <a:pPr algn="ctr" eaLnBrk="1" hangingPunct="1"/>
            <a:r>
              <a:rPr lang="uk-UA" smtClean="0"/>
              <a:t>Адаптація</a:t>
            </a:r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5949950"/>
            <a:ext cx="7693025" cy="1365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uk-UA" sz="800" smtClean="0"/>
          </a:p>
        </p:txBody>
      </p:sp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971550" y="2636838"/>
            <a:ext cx="2808288" cy="14398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sz="3200">
                <a:solidFill>
                  <a:srgbClr val="FF3300"/>
                </a:solidFill>
              </a:rPr>
              <a:t>Фізіологічна</a:t>
            </a:r>
            <a:endParaRPr lang="ru-RU" sz="3200">
              <a:solidFill>
                <a:srgbClr val="FF3300"/>
              </a:solidFill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5292725" y="2565400"/>
            <a:ext cx="2878138" cy="172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sz="3200">
                <a:solidFill>
                  <a:srgbClr val="FF3300"/>
                </a:solidFill>
              </a:rPr>
              <a:t>Психологічна</a:t>
            </a:r>
            <a:endParaRPr lang="ru-RU" sz="3200">
              <a:solidFill>
                <a:srgbClr val="FF3300"/>
              </a:solidFill>
            </a:endParaRP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3059113" y="4149725"/>
            <a:ext cx="2881312" cy="172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uk-UA" sz="2800">
                <a:solidFill>
                  <a:srgbClr val="FF3300"/>
                </a:solidFill>
              </a:rPr>
              <a:t>Особистісна </a:t>
            </a:r>
          </a:p>
          <a:p>
            <a:pPr algn="ctr"/>
            <a:r>
              <a:rPr lang="uk-UA" sz="2800">
                <a:solidFill>
                  <a:srgbClr val="FF3300"/>
                </a:solidFill>
              </a:rPr>
              <a:t>Або</a:t>
            </a:r>
          </a:p>
          <a:p>
            <a:pPr algn="ctr"/>
            <a:r>
              <a:rPr lang="uk-UA" sz="2800">
                <a:solidFill>
                  <a:srgbClr val="FF3300"/>
                </a:solidFill>
              </a:rPr>
              <a:t> Соціальна</a:t>
            </a:r>
            <a:endParaRPr lang="ru-RU" sz="2800">
              <a:solidFill>
                <a:srgbClr val="FF3300"/>
              </a:solidFill>
            </a:endParaRPr>
          </a:p>
        </p:txBody>
      </p:sp>
      <p:sp>
        <p:nvSpPr>
          <p:cNvPr id="10247" name="Line 10"/>
          <p:cNvSpPr>
            <a:spLocks noChangeShapeType="1"/>
          </p:cNvSpPr>
          <p:nvPr/>
        </p:nvSpPr>
        <p:spPr bwMode="auto">
          <a:xfrm flipH="1">
            <a:off x="2916238" y="1773238"/>
            <a:ext cx="1008062" cy="9350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248" name="Line 11"/>
          <p:cNvSpPr>
            <a:spLocks noChangeShapeType="1"/>
          </p:cNvSpPr>
          <p:nvPr/>
        </p:nvSpPr>
        <p:spPr bwMode="auto">
          <a:xfrm>
            <a:off x="4572000" y="1700213"/>
            <a:ext cx="0" cy="24495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  <p:sp>
        <p:nvSpPr>
          <p:cNvPr id="10249" name="Line 12"/>
          <p:cNvSpPr>
            <a:spLocks noChangeShapeType="1"/>
          </p:cNvSpPr>
          <p:nvPr/>
        </p:nvSpPr>
        <p:spPr bwMode="auto">
          <a:xfrm>
            <a:off x="5219700" y="1700213"/>
            <a:ext cx="1152525" cy="936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uk-UA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Фізіологічна адаптація</a:t>
            </a:r>
            <a:endParaRPr lang="ru-RU" smtClean="0">
              <a:latin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uk-UA" smtClean="0">
                <a:latin typeface="Times New Roman" pitchFamily="18" charset="0"/>
              </a:rPr>
              <a:t>І етап – “фізіологічна буря” – значне напруження всіх систем (2-4 тижні), “ціна” пристосування дуже висока;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ІІ етап – нестійке пристосування – знайдені певні оптимальні варіанти пристосування, “ціна” знижується;</a:t>
            </a:r>
          </a:p>
          <a:p>
            <a:pPr eaLnBrk="1" hangingPunct="1"/>
            <a:r>
              <a:rPr lang="uk-UA" smtClean="0">
                <a:latin typeface="Times New Roman" pitchFamily="18" charset="0"/>
              </a:rPr>
              <a:t>ІІІ етап – стійке пристосування, що потребує меншого напруження сил організму.</a:t>
            </a:r>
          </a:p>
          <a:p>
            <a:pPr eaLnBrk="1" hangingPunct="1"/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519</TotalTime>
  <Words>715</Words>
  <Application>Microsoft Office PowerPoint</Application>
  <PresentationFormat>Экран (4:3)</PresentationFormat>
  <Paragraphs>79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Wingdings</vt:lpstr>
      <vt:lpstr>Calibri</vt:lpstr>
      <vt:lpstr>Times New Roman</vt:lpstr>
      <vt:lpstr>Капсулы</vt:lpstr>
      <vt:lpstr>Шляхи безболісної адаптації першокласника  до умов навчання в школі</vt:lpstr>
      <vt:lpstr>Презентация PowerPoint</vt:lpstr>
      <vt:lpstr>Лист МОНмолодьспорт №1/9-455  від 09.06.11 року  «Щодо проведення Всеукраїнської акції «Дай руку, першокласнику!» </vt:lpstr>
      <vt:lpstr>Початок навчання дитини в школі </vt:lpstr>
      <vt:lpstr>Адаптація – це процес пристосування до успішного функціонування у певному середовищі і здатність до подальшого психологічного, особистісного та соціального розвитку. </vt:lpstr>
      <vt:lpstr>Вікові особливості дитини 6 років</vt:lpstr>
      <vt:lpstr>Ознаки адаптації дитини</vt:lpstr>
      <vt:lpstr>Адаптація</vt:lpstr>
      <vt:lpstr>Фізіологічна адаптація</vt:lpstr>
      <vt:lpstr>Особистісна або соціальна адаптація – бажання і вміння дитини прийняти нову роль школяра</vt:lpstr>
      <vt:lpstr>Психологічна адаптація </vt:lpstr>
      <vt:lpstr>Основні причини труднощів під час адаптації</vt:lpstr>
      <vt:lpstr>Шкільна дезадаптація -                       </vt:lpstr>
      <vt:lpstr>Типові прояви шкільної дезадаптації</vt:lpstr>
      <vt:lpstr>Рівні адаптації</vt:lpstr>
      <vt:lpstr>З метою безболісної адаптації першокласника до умов навчання треба:</vt:lpstr>
    </vt:vector>
  </TitlesOfParts>
  <Company>Упр. освіти і науки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Вася  Таня</cp:lastModifiedBy>
  <cp:revision>8</cp:revision>
  <dcterms:created xsi:type="dcterms:W3CDTF">2012-01-10T10:07:58Z</dcterms:created>
  <dcterms:modified xsi:type="dcterms:W3CDTF">2013-03-18T22:14:35Z</dcterms:modified>
</cp:coreProperties>
</file>