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3"/>
  </p:notesMasterIdLst>
  <p:sldIdLst>
    <p:sldId id="320" r:id="rId2"/>
    <p:sldId id="322" r:id="rId3"/>
    <p:sldId id="323" r:id="rId4"/>
    <p:sldId id="326" r:id="rId5"/>
    <p:sldId id="329" r:id="rId6"/>
    <p:sldId id="330" r:id="rId7"/>
    <p:sldId id="331" r:id="rId8"/>
    <p:sldId id="332" r:id="rId9"/>
    <p:sldId id="334" r:id="rId10"/>
    <p:sldId id="335" r:id="rId11"/>
    <p:sldId id="336" r:id="rId12"/>
    <p:sldId id="333" r:id="rId13"/>
    <p:sldId id="337" r:id="rId14"/>
    <p:sldId id="338" r:id="rId15"/>
    <p:sldId id="38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2" r:id="rId28"/>
    <p:sldId id="353" r:id="rId29"/>
    <p:sldId id="354" r:id="rId30"/>
    <p:sldId id="355" r:id="rId31"/>
    <p:sldId id="328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7" r:id="rId43"/>
    <p:sldId id="368" r:id="rId44"/>
    <p:sldId id="369" r:id="rId45"/>
    <p:sldId id="370" r:id="rId46"/>
    <p:sldId id="371" r:id="rId47"/>
    <p:sldId id="372" r:id="rId48"/>
    <p:sldId id="373" r:id="rId49"/>
    <p:sldId id="389" r:id="rId50"/>
    <p:sldId id="309" r:id="rId51"/>
    <p:sldId id="377" r:id="rId52"/>
    <p:sldId id="306" r:id="rId53"/>
    <p:sldId id="376" r:id="rId54"/>
    <p:sldId id="307" r:id="rId55"/>
    <p:sldId id="374" r:id="rId56"/>
    <p:sldId id="308" r:id="rId57"/>
    <p:sldId id="375" r:id="rId58"/>
    <p:sldId id="380" r:id="rId59"/>
    <p:sldId id="289" r:id="rId60"/>
    <p:sldId id="290" r:id="rId61"/>
    <p:sldId id="291" r:id="rId62"/>
    <p:sldId id="288" r:id="rId63"/>
    <p:sldId id="379" r:id="rId64"/>
    <p:sldId id="278" r:id="rId65"/>
    <p:sldId id="325" r:id="rId66"/>
    <p:sldId id="381" r:id="rId67"/>
    <p:sldId id="390" r:id="rId68"/>
    <p:sldId id="395" r:id="rId69"/>
    <p:sldId id="391" r:id="rId70"/>
    <p:sldId id="392" r:id="rId71"/>
    <p:sldId id="394" r:id="rId7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9" autoAdjust="0"/>
    <p:restoredTop sz="82470" autoAdjust="0"/>
  </p:normalViewPr>
  <p:slideViewPr>
    <p:cSldViewPr>
      <p:cViewPr varScale="1">
        <p:scale>
          <a:sx n="44" d="100"/>
          <a:sy n="44" d="100"/>
        </p:scale>
        <p:origin x="-10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0FEB15-B9E2-4EE6-A729-EE00AE3B2439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</dgm:pt>
    <dgm:pt modelId="{3E0E9842-1F31-49C1-A5ED-97426302B210}">
      <dgm:prSet phldrT="[Текст]" phldr="1"/>
      <dgm:spPr>
        <a:ln>
          <a:solidFill>
            <a:srgbClr val="C00000"/>
          </a:solidFill>
        </a:ln>
      </dgm:spPr>
      <dgm:t>
        <a:bodyPr/>
        <a:lstStyle/>
        <a:p>
          <a:endParaRPr lang="uk-UA" dirty="0"/>
        </a:p>
      </dgm:t>
    </dgm:pt>
    <dgm:pt modelId="{1EC41AB2-7A1B-429F-9D41-D6C39D519E5F}" type="sibTrans" cxnId="{0C2A5634-2871-4AD6-A061-0D436FFAEA6C}">
      <dgm:prSet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76200">
          <a:solidFill>
            <a:srgbClr val="C00000"/>
          </a:solidFill>
        </a:ln>
      </dgm:spPr>
      <dgm:t>
        <a:bodyPr/>
        <a:lstStyle/>
        <a:p>
          <a:endParaRPr lang="uk-UA"/>
        </a:p>
      </dgm:t>
      <dgm:extLst>
        <a:ext uri="{E40237B7-FDA0-4F09-8148-C483321AD2D9}">
          <dgm14:cNvPr xmlns:dgm14="http://schemas.microsoft.com/office/drawing/2010/diagram" id="0" name="" descr="C:\Users\User\Downloads\660px-Acrocephalus_arundinaceus_nest.jpg"/>
        </a:ext>
      </dgm:extLst>
    </dgm:pt>
    <dgm:pt modelId="{5308BFD1-4AA4-4CF2-B81F-3AF2759B3664}" type="parTrans" cxnId="{0C2A5634-2871-4AD6-A061-0D436FFAEA6C}">
      <dgm:prSet/>
      <dgm:spPr/>
      <dgm:t>
        <a:bodyPr/>
        <a:lstStyle/>
        <a:p>
          <a:endParaRPr lang="uk-UA"/>
        </a:p>
      </dgm:t>
    </dgm:pt>
    <dgm:pt modelId="{06054AA4-3606-40D3-BBDD-E76B56C75240}" type="pres">
      <dgm:prSet presAssocID="{980FEB15-B9E2-4EE6-A729-EE00AE3B2439}" presName="Name0" presStyleCnt="0">
        <dgm:presLayoutVars>
          <dgm:chMax val="7"/>
          <dgm:chPref val="7"/>
          <dgm:dir/>
        </dgm:presLayoutVars>
      </dgm:prSet>
      <dgm:spPr/>
    </dgm:pt>
    <dgm:pt modelId="{B7BE0299-AA94-45E2-9BCA-CEE8D246EBA4}" type="pres">
      <dgm:prSet presAssocID="{980FEB15-B9E2-4EE6-A729-EE00AE3B2439}" presName="Name1" presStyleCnt="0"/>
      <dgm:spPr/>
    </dgm:pt>
    <dgm:pt modelId="{F4806541-311D-499A-8D0D-BF18021CF079}" type="pres">
      <dgm:prSet presAssocID="{1EC41AB2-7A1B-429F-9D41-D6C39D519E5F}" presName="picture_1" presStyleCnt="0"/>
      <dgm:spPr/>
    </dgm:pt>
    <dgm:pt modelId="{F10CEC3A-D1A6-47F9-ADE5-10EBDCABC93A}" type="pres">
      <dgm:prSet presAssocID="{1EC41AB2-7A1B-429F-9D41-D6C39D519E5F}" presName="pictureRepeatNode" presStyleLbl="alignImgPlace1" presStyleIdx="0" presStyleCnt="1" custScaleX="200000" custScaleY="181515"/>
      <dgm:spPr/>
      <dgm:t>
        <a:bodyPr/>
        <a:lstStyle/>
        <a:p>
          <a:endParaRPr lang="uk-UA"/>
        </a:p>
      </dgm:t>
    </dgm:pt>
    <dgm:pt modelId="{37B0F558-341D-4612-9517-1C72462243EB}" type="pres">
      <dgm:prSet presAssocID="{3E0E9842-1F31-49C1-A5ED-97426302B210}" presName="text_1" presStyleLbl="node1" presStyleIdx="0" presStyleCnt="0" custFlipVert="1" custFlipHor="1" custScaleX="18335" custScaleY="17083" custLinFactX="99915" custLinFactY="58823" custLinFactNeighborX="100000" custLinFactNeighborY="10000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0C2A5634-2871-4AD6-A061-0D436FFAEA6C}" srcId="{980FEB15-B9E2-4EE6-A729-EE00AE3B2439}" destId="{3E0E9842-1F31-49C1-A5ED-97426302B210}" srcOrd="0" destOrd="0" parTransId="{5308BFD1-4AA4-4CF2-B81F-3AF2759B3664}" sibTransId="{1EC41AB2-7A1B-429F-9D41-D6C39D519E5F}"/>
    <dgm:cxn modelId="{237F1778-B52B-434D-9FE0-F6FAD5CBADAA}" type="presOf" srcId="{3E0E9842-1F31-49C1-A5ED-97426302B210}" destId="{37B0F558-341D-4612-9517-1C72462243EB}" srcOrd="0" destOrd="0" presId="urn:microsoft.com/office/officeart/2008/layout/CircularPictureCallout"/>
    <dgm:cxn modelId="{0A85832D-1224-4BA5-9381-428D75228D3A}" type="presOf" srcId="{980FEB15-B9E2-4EE6-A729-EE00AE3B2439}" destId="{06054AA4-3606-40D3-BBDD-E76B56C75240}" srcOrd="0" destOrd="0" presId="urn:microsoft.com/office/officeart/2008/layout/CircularPictureCallout"/>
    <dgm:cxn modelId="{18B28423-0AE9-4048-9D5E-6B8941DF6F88}" type="presOf" srcId="{1EC41AB2-7A1B-429F-9D41-D6C39D519E5F}" destId="{F10CEC3A-D1A6-47F9-ADE5-10EBDCABC93A}" srcOrd="0" destOrd="0" presId="urn:microsoft.com/office/officeart/2008/layout/CircularPictureCallout"/>
    <dgm:cxn modelId="{E1208662-F945-44F1-B9DA-7358C79BEB46}" type="presParOf" srcId="{06054AA4-3606-40D3-BBDD-E76B56C75240}" destId="{B7BE0299-AA94-45E2-9BCA-CEE8D246EBA4}" srcOrd="0" destOrd="0" presId="urn:microsoft.com/office/officeart/2008/layout/CircularPictureCallout"/>
    <dgm:cxn modelId="{69E63DD8-FD1D-467D-B10A-30DBA17C38AF}" type="presParOf" srcId="{B7BE0299-AA94-45E2-9BCA-CEE8D246EBA4}" destId="{F4806541-311D-499A-8D0D-BF18021CF079}" srcOrd="0" destOrd="0" presId="urn:microsoft.com/office/officeart/2008/layout/CircularPictureCallout"/>
    <dgm:cxn modelId="{B22AD84A-2D57-443F-9295-70A01D9533B4}" type="presParOf" srcId="{F4806541-311D-499A-8D0D-BF18021CF079}" destId="{F10CEC3A-D1A6-47F9-ADE5-10EBDCABC93A}" srcOrd="0" destOrd="0" presId="urn:microsoft.com/office/officeart/2008/layout/CircularPictureCallout"/>
    <dgm:cxn modelId="{828D30D1-36A7-452D-AC86-A48F660556AB}" type="presParOf" srcId="{B7BE0299-AA94-45E2-9BCA-CEE8D246EBA4}" destId="{37B0F558-341D-4612-9517-1C72462243EB}" srcOrd="1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8299FF-3AAB-4831-99AE-29556FB7ECAB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544A3B-91E2-41A9-8538-6555572B7F6A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92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544A3B-91E2-41A9-8538-6555572B7F6A}" type="slidenum">
              <a:rPr lang="ru-RU" smtClean="0"/>
              <a:pPr/>
              <a:t>66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17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15.jpeg"/><Relationship Id="rId4" Type="http://schemas.openxmlformats.org/officeDocument/2006/relationships/image" Target="../media/image40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6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7.jpeg"/><Relationship Id="rId4" Type="http://schemas.openxmlformats.org/officeDocument/2006/relationships/image" Target="../media/image20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229600" cy="457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8800" dirty="0" smtClean="0">
                <a:latin typeface="Monotype Corsiva" pitchFamily="66" charset="0"/>
              </a:rPr>
              <a:t>Тварини </a:t>
            </a:r>
            <a:endParaRPr lang="en-US" sz="8800" dirty="0" smtClean="0"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uk-UA" sz="8800" dirty="0" smtClean="0">
                <a:latin typeface="Monotype Corsiva" pitchFamily="66" charset="0"/>
              </a:rPr>
              <a:t> рідного краю</a:t>
            </a:r>
            <a:endParaRPr lang="ru-RU" sz="88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48964534_mux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1844824"/>
            <a:ext cx="4789512" cy="3520291"/>
          </a:xfrm>
        </p:spPr>
      </p:pic>
      <p:sp>
        <p:nvSpPr>
          <p:cNvPr id="3" name="Прямоугольник 2"/>
          <p:cNvSpPr/>
          <p:nvPr/>
        </p:nvSpPr>
        <p:spPr>
          <a:xfrm>
            <a:off x="3890177" y="116632"/>
            <a:ext cx="1694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Муха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a57fa0911f0002a1ca9c6b4508_42843_p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7887" y="1554163"/>
            <a:ext cx="6040626" cy="4525962"/>
          </a:xfrm>
        </p:spPr>
      </p:pic>
      <p:sp>
        <p:nvSpPr>
          <p:cNvPr id="5" name="Прямоугольник 4"/>
          <p:cNvSpPr/>
          <p:nvPr/>
        </p:nvSpPr>
        <p:spPr>
          <a:xfrm>
            <a:off x="3646743" y="116632"/>
            <a:ext cx="2037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Коник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Комахи</a:t>
            </a:r>
            <a:endParaRPr lang="ru-RU" dirty="0"/>
          </a:p>
        </p:txBody>
      </p:sp>
      <p:pic>
        <p:nvPicPr>
          <p:cNvPr id="4" name="Содержимое 3" descr="1248964534_mux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484784"/>
            <a:ext cx="2664296" cy="2232248"/>
          </a:xfrm>
        </p:spPr>
      </p:pic>
      <p:pic>
        <p:nvPicPr>
          <p:cNvPr id="6" name="Рисунок 5" descr="1274966_e69e46c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95728" y="1268760"/>
            <a:ext cx="2448272" cy="2304256"/>
          </a:xfrm>
          <a:prstGeom prst="rect">
            <a:avLst/>
          </a:prstGeom>
        </p:spPr>
      </p:pic>
      <p:pic>
        <p:nvPicPr>
          <p:cNvPr id="7" name="Рисунок 6" descr="tka04le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509120"/>
            <a:ext cx="2088232" cy="2016224"/>
          </a:xfrm>
          <a:prstGeom prst="rect">
            <a:avLst/>
          </a:prstGeom>
        </p:spPr>
      </p:pic>
      <p:pic>
        <p:nvPicPr>
          <p:cNvPr id="9" name="Рисунок 8" descr="image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4005064"/>
            <a:ext cx="2160240" cy="2088232"/>
          </a:xfrm>
          <a:prstGeom prst="rect">
            <a:avLst/>
          </a:prstGeom>
        </p:spPr>
      </p:pic>
      <p:pic>
        <p:nvPicPr>
          <p:cNvPr id="10" name="Рисунок 9" descr="fa57fa0911f0002a1ca9c6b4508_42843_p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9824" y="4221088"/>
            <a:ext cx="1584176" cy="2298328"/>
          </a:xfrm>
          <a:prstGeom prst="rect">
            <a:avLst/>
          </a:prstGeom>
        </p:spPr>
      </p:pic>
      <p:pic>
        <p:nvPicPr>
          <p:cNvPr id="11" name="Рисунок 10" descr="мурашки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55776" y="4077072"/>
            <a:ext cx="1944216" cy="2136651"/>
          </a:xfrm>
          <a:prstGeom prst="rect">
            <a:avLst/>
          </a:prstGeom>
        </p:spPr>
      </p:pic>
      <p:pic>
        <p:nvPicPr>
          <p:cNvPr id="12" name="Рисунок 11" descr="комар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91880" y="764704"/>
            <a:ext cx="2520280" cy="324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Корисні комахи</a:t>
            </a:r>
            <a:endParaRPr lang="ru-RU" dirty="0"/>
          </a:p>
        </p:txBody>
      </p:sp>
      <p:pic>
        <p:nvPicPr>
          <p:cNvPr id="4" name="Содержимое 3" descr="imagesCAO39CO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2466975" cy="1847850"/>
          </a:xfrm>
        </p:spPr>
      </p:pic>
      <p:pic>
        <p:nvPicPr>
          <p:cNvPr id="5" name="Рисунок 4" descr="1274966_e69e46c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628800"/>
            <a:ext cx="2448272" cy="1872208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4077072"/>
            <a:ext cx="3195439" cy="1944216"/>
          </a:xfrm>
          <a:prstGeom prst="rect">
            <a:avLst/>
          </a:prstGeom>
        </p:spPr>
      </p:pic>
      <p:pic>
        <p:nvPicPr>
          <p:cNvPr id="7" name="Рисунок 6" descr="1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221088"/>
            <a:ext cx="3305944" cy="2088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ka04le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9101" y="1554163"/>
            <a:ext cx="5558198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Спів соловейка</a:t>
            </a:r>
            <a:endParaRPr lang="ru-RU" dirty="0"/>
          </a:p>
        </p:txBody>
      </p:sp>
      <p:pic>
        <p:nvPicPr>
          <p:cNvPr id="3" name="Zvuki-prirodi-Spv-solovya(muzoferma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60032" y="4005064"/>
            <a:ext cx="609600" cy="609600"/>
          </a:xfrm>
          <a:prstGeom prst="rect">
            <a:avLst/>
          </a:prstGeom>
        </p:spPr>
      </p:pic>
      <p:pic>
        <p:nvPicPr>
          <p:cNvPr id="4" name="Содержимое 3" descr="жайворонок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26036" y="1636365"/>
            <a:ext cx="4794101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06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numSld="1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птахи</a:t>
            </a:r>
            <a:endParaRPr lang="ru-RU" dirty="0"/>
          </a:p>
        </p:txBody>
      </p:sp>
      <p:pic>
        <p:nvPicPr>
          <p:cNvPr id="4" name="Содержимое 3" descr="2229425_28e6c09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340768"/>
            <a:ext cx="1584176" cy="2664296"/>
          </a:xfrm>
        </p:spPr>
      </p:pic>
      <p:pic>
        <p:nvPicPr>
          <p:cNvPr id="6" name="Рисунок 5" descr="258px-European_Starling_20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412776"/>
            <a:ext cx="2070348" cy="2736304"/>
          </a:xfrm>
          <a:prstGeom prst="rect">
            <a:avLst/>
          </a:prstGeom>
        </p:spPr>
      </p:pic>
      <p:pic>
        <p:nvPicPr>
          <p:cNvPr id="7" name="Рисунок 6" descr="1251347509_lastochka-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1412776"/>
            <a:ext cx="1800200" cy="2736304"/>
          </a:xfrm>
          <a:prstGeom prst="rect">
            <a:avLst/>
          </a:prstGeom>
        </p:spPr>
      </p:pic>
      <p:pic>
        <p:nvPicPr>
          <p:cNvPr id="8" name="Рисунок 7" descr="zozulja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412776"/>
            <a:ext cx="1835696" cy="2520280"/>
          </a:xfrm>
          <a:prstGeom prst="rect">
            <a:avLst/>
          </a:prstGeom>
        </p:spPr>
      </p:pic>
      <p:pic>
        <p:nvPicPr>
          <p:cNvPr id="9" name="Рисунок 8" descr="dikie_gusi_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4077072"/>
            <a:ext cx="2376264" cy="2780928"/>
          </a:xfrm>
          <a:prstGeom prst="rect">
            <a:avLst/>
          </a:prstGeom>
        </p:spPr>
      </p:pic>
      <p:pic>
        <p:nvPicPr>
          <p:cNvPr id="10" name="Рисунок 9" descr="16740660c62a1257207a38416467c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08104" y="4077072"/>
            <a:ext cx="3816424" cy="2780928"/>
          </a:xfrm>
          <a:prstGeom prst="rect">
            <a:avLst/>
          </a:prstGeom>
        </p:spPr>
      </p:pic>
      <p:pic>
        <p:nvPicPr>
          <p:cNvPr id="11" name="Рисунок 10" descr="51190605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27784" y="4077072"/>
            <a:ext cx="3312368" cy="2780928"/>
          </a:xfrm>
          <a:prstGeom prst="rect">
            <a:avLst/>
          </a:prstGeom>
        </p:spPr>
      </p:pic>
      <p:pic>
        <p:nvPicPr>
          <p:cNvPr id="12" name="Рисунок 11" descr="жайворонок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64288" y="1412776"/>
            <a:ext cx="1512168" cy="2656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птахи . Шпак.</a:t>
            </a:r>
            <a:endParaRPr lang="ru-RU" dirty="0"/>
          </a:p>
        </p:txBody>
      </p:sp>
      <p:pic>
        <p:nvPicPr>
          <p:cNvPr id="4" name="Содержимое 3" descr="258px-European_Starling_2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700808"/>
            <a:ext cx="4840344" cy="4572000"/>
          </a:xfrm>
        </p:spPr>
      </p:pic>
      <p:sp>
        <p:nvSpPr>
          <p:cNvPr id="5" name="Прямоугольник 4"/>
          <p:cNvSpPr/>
          <p:nvPr/>
        </p:nvSpPr>
        <p:spPr>
          <a:xfrm>
            <a:off x="2051720" y="-240364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птахи. Соловей.</a:t>
            </a:r>
            <a:endParaRPr lang="ru-RU" dirty="0"/>
          </a:p>
        </p:txBody>
      </p:sp>
      <p:pic>
        <p:nvPicPr>
          <p:cNvPr id="4" name="Содержимое 3" descr="жайвороно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2204864"/>
            <a:ext cx="4794101" cy="3952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</a:t>
            </a:r>
            <a:r>
              <a:rPr lang="uk-UA" dirty="0" err="1" smtClean="0"/>
              <a:t>птахи.Ластівки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Содержимое 3" descr="1251347509_lastochka-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42956" y="1554163"/>
            <a:ext cx="4610487" cy="452596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984776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5400" dirty="0" smtClean="0">
                <a:solidFill>
                  <a:schemeClr val="tx1"/>
                </a:solidFill>
                <a:latin typeface="Monotype Corsiva" pitchFamily="66" charset="0"/>
              </a:rPr>
              <a:t>Мета </a:t>
            </a:r>
            <a:r>
              <a:rPr lang="en-US" sz="5400" dirty="0" smtClean="0">
                <a:solidFill>
                  <a:schemeClr val="tx1"/>
                </a:solidFill>
                <a:latin typeface="Monotype Corsiva" pitchFamily="66" charset="0"/>
              </a:rPr>
              <a:t>  </a:t>
            </a:r>
            <a:r>
              <a:rPr lang="uk-UA" sz="5400" dirty="0" smtClean="0">
                <a:solidFill>
                  <a:schemeClr val="tx1"/>
                </a:solidFill>
                <a:latin typeface="Monotype Corsiva" pitchFamily="66" charset="0"/>
              </a:rPr>
              <a:t>уроку:</a:t>
            </a:r>
            <a:endParaRPr lang="ru-RU" sz="54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43608" y="1844824"/>
            <a:ext cx="7416824" cy="4626848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- продовжити формувати поняття "комахи","птахи","звірі","риби"; </a:t>
            </a:r>
          </a:p>
          <a:p>
            <a:pPr marL="45720" indent="0" algn="just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- </a:t>
            </a:r>
            <a:r>
              <a:rPr lang="ru-RU" sz="4000" dirty="0" smtClean="0">
                <a:solidFill>
                  <a:schemeClr val="tx1"/>
                </a:solidFill>
              </a:rPr>
              <a:t>о</a:t>
            </a:r>
            <a:r>
              <a:rPr lang="uk-UA" sz="4000" dirty="0" smtClean="0">
                <a:solidFill>
                  <a:schemeClr val="tx1"/>
                </a:solidFill>
              </a:rPr>
              <a:t>знайомити з тваринами  рідного краю ; </a:t>
            </a:r>
          </a:p>
          <a:p>
            <a:pPr marL="45720" indent="0" algn="just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- </a:t>
            </a:r>
            <a:r>
              <a:rPr lang="uk-UA" sz="4000" dirty="0" smtClean="0">
                <a:solidFill>
                  <a:schemeClr val="tx1"/>
                </a:solidFill>
              </a:rPr>
              <a:t>розвивати бажання спостерігати за тваринами в природі; </a:t>
            </a:r>
          </a:p>
          <a:p>
            <a:pPr marL="45720" indent="0" algn="just">
              <a:buNone/>
            </a:pPr>
            <a:r>
              <a:rPr lang="en-US" sz="4000" dirty="0" smtClean="0">
                <a:solidFill>
                  <a:schemeClr val="tx1"/>
                </a:solidFill>
              </a:rPr>
              <a:t>- </a:t>
            </a:r>
            <a:r>
              <a:rPr lang="uk-UA" sz="4000" dirty="0" smtClean="0">
                <a:solidFill>
                  <a:schemeClr val="tx1"/>
                </a:solidFill>
              </a:rPr>
              <a:t>виховувати прагнення охороняти тварин,любити природу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Перелітні птахи . Дикі гуси.</a:t>
            </a:r>
            <a:endParaRPr lang="ru-RU" dirty="0"/>
          </a:p>
        </p:txBody>
      </p:sp>
      <p:pic>
        <p:nvPicPr>
          <p:cNvPr id="4" name="Содержимое 3" descr="dikie_gusi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47862" y="2255044"/>
            <a:ext cx="5400675" cy="31242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птахи. Дикі качки.</a:t>
            </a:r>
            <a:endParaRPr lang="ru-RU" dirty="0"/>
          </a:p>
        </p:txBody>
      </p:sp>
      <p:pic>
        <p:nvPicPr>
          <p:cNvPr id="4" name="Содержимое 3" descr="16740660c62a1257207a38416467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0700" y="2207419"/>
            <a:ext cx="5715000" cy="321945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Перелітні </a:t>
            </a:r>
            <a:r>
              <a:rPr lang="uk-UA" dirty="0" err="1" smtClean="0"/>
              <a:t>птахи.Лелеки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Содержимое 3" descr="511906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3200" y="1696244"/>
            <a:ext cx="6350000" cy="42418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Перелітні птахи . Жайворонок.</a:t>
            </a:r>
            <a:endParaRPr lang="ru-RU" dirty="0"/>
          </a:p>
        </p:txBody>
      </p:sp>
      <p:pic>
        <p:nvPicPr>
          <p:cNvPr id="4" name="Содержимое 3" descr="2229425_28e6c09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7344816" cy="4752528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29600" cy="1143000"/>
          </a:xfrm>
        </p:spPr>
        <p:txBody>
          <a:bodyPr/>
          <a:lstStyle/>
          <a:p>
            <a:r>
              <a:rPr lang="uk-UA" dirty="0" smtClean="0"/>
              <a:t>Перелітні птахи . Зозуля.</a:t>
            </a:r>
            <a:endParaRPr lang="ru-RU" dirty="0"/>
          </a:p>
        </p:txBody>
      </p:sp>
      <p:pic>
        <p:nvPicPr>
          <p:cNvPr id="8" name="Содержимое 7" descr="zozulja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916832"/>
            <a:ext cx="6624736" cy="403244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птахи</a:t>
            </a:r>
            <a:endParaRPr lang="ru-RU" dirty="0"/>
          </a:p>
        </p:txBody>
      </p:sp>
      <p:pic>
        <p:nvPicPr>
          <p:cNvPr id="4" name="Содержимое 3" descr="005_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57575" y="2445544"/>
            <a:ext cx="2381250" cy="2743200"/>
          </a:xfrm>
        </p:spPr>
      </p:pic>
      <p:pic>
        <p:nvPicPr>
          <p:cNvPr id="5" name="Рисунок 4" descr="6948443201_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1124744"/>
            <a:ext cx="3203848" cy="2880320"/>
          </a:xfrm>
          <a:prstGeom prst="rect">
            <a:avLst/>
          </a:prstGeom>
        </p:spPr>
      </p:pic>
      <p:pic>
        <p:nvPicPr>
          <p:cNvPr id="6" name="Рисунок 5" descr="article_1608_776d1f402500b0530c2cbd02cf65f71413104923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908720"/>
            <a:ext cx="3024336" cy="2880320"/>
          </a:xfrm>
          <a:prstGeom prst="rect">
            <a:avLst/>
          </a:prstGeom>
        </p:spPr>
      </p:pic>
      <p:pic>
        <p:nvPicPr>
          <p:cNvPr id="7" name="Рисунок 6" descr="smart_pigeons_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149080"/>
            <a:ext cx="2411760" cy="2475656"/>
          </a:xfrm>
          <a:prstGeom prst="rect">
            <a:avLst/>
          </a:prstGeom>
        </p:spPr>
      </p:pic>
      <p:pic>
        <p:nvPicPr>
          <p:cNvPr id="8" name="Рисунок 7" descr="горобці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4149080"/>
            <a:ext cx="3312368" cy="2520280"/>
          </a:xfrm>
          <a:prstGeom prst="rect">
            <a:avLst/>
          </a:prstGeom>
        </p:spPr>
      </p:pic>
      <p:pic>
        <p:nvPicPr>
          <p:cNvPr id="9" name="Рисунок 8" descr="синичк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52828" y="4293096"/>
            <a:ext cx="2591172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</a:t>
            </a:r>
            <a:r>
              <a:rPr lang="uk-UA" dirty="0" err="1" smtClean="0"/>
              <a:t>птахи.Ворона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Содержимое 3" descr="article_1608_776d1f402500b0530c2cbd02cf65f71413104923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8806" y="1554163"/>
            <a:ext cx="6178787" cy="4525962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птахи . Сорока.</a:t>
            </a:r>
            <a:endParaRPr lang="ru-RU" dirty="0"/>
          </a:p>
        </p:txBody>
      </p:sp>
      <p:pic>
        <p:nvPicPr>
          <p:cNvPr id="4" name="Содержимое 3" descr="6948443201_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2402" y="1554163"/>
            <a:ext cx="6791595" cy="4525962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</a:t>
            </a:r>
            <a:r>
              <a:rPr lang="uk-UA" dirty="0" err="1" smtClean="0"/>
              <a:t>птахи.Голуби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Содержимое 3" descr="smart_pigeons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0700" y="1916906"/>
            <a:ext cx="5715000" cy="3800475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</a:t>
            </a:r>
            <a:r>
              <a:rPr lang="uk-UA" dirty="0" err="1" smtClean="0"/>
              <a:t>птахи.Горобці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Содержимое 3" descr="горобц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7825" y="1888331"/>
            <a:ext cx="6000750" cy="385762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5125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5400" dirty="0" smtClean="0">
                <a:solidFill>
                  <a:schemeClr val="tx1"/>
                </a:solidFill>
                <a:latin typeface="Monotype Corsiva" pitchFamily="66" charset="0"/>
              </a:rPr>
              <a:t>Девіз    уроку:</a:t>
            </a:r>
            <a:endParaRPr lang="ru-RU" sz="54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87624" y="2060848"/>
            <a:ext cx="6768752" cy="347472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Слухати - уважно;</a:t>
            </a:r>
            <a:endParaRPr lang="ru-RU" sz="4000" dirty="0" smtClean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Працювати - старанно;</a:t>
            </a:r>
            <a:endParaRPr lang="ru-RU" sz="4000" dirty="0" smtClean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Запитувати-чітко;</a:t>
            </a:r>
            <a:endParaRPr lang="ru-RU" sz="4000" dirty="0" smtClean="0">
              <a:solidFill>
                <a:schemeClr val="tx1"/>
              </a:solidFill>
            </a:endParaRPr>
          </a:p>
          <a:p>
            <a:pPr marL="45720" indent="0" algn="ctr">
              <a:buNone/>
            </a:pPr>
            <a:r>
              <a:rPr lang="uk-UA" sz="4000" dirty="0" smtClean="0">
                <a:solidFill>
                  <a:schemeClr val="tx1"/>
                </a:solidFill>
              </a:rPr>
              <a:t>Відповідати -точно.</a:t>
            </a:r>
            <a:endParaRPr lang="ru-RU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птахи. Дятел.</a:t>
            </a:r>
            <a:endParaRPr lang="ru-RU" dirty="0"/>
          </a:p>
        </p:txBody>
      </p:sp>
      <p:pic>
        <p:nvPicPr>
          <p:cNvPr id="4" name="Содержимое 3" descr="005_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57575" y="2445544"/>
            <a:ext cx="2381250" cy="27432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птахи . Сова</a:t>
            </a:r>
            <a:endParaRPr lang="ru-RU" dirty="0"/>
          </a:p>
        </p:txBody>
      </p:sp>
      <p:pic>
        <p:nvPicPr>
          <p:cNvPr id="4" name="Содержимое 3" descr="Northern_Spotted_Owl_USFWS-thum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484784"/>
            <a:ext cx="4680520" cy="504056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Осілі пташки. Синички</a:t>
            </a:r>
            <a:endParaRPr lang="ru-RU" dirty="0"/>
          </a:p>
        </p:txBody>
      </p:sp>
      <p:pic>
        <p:nvPicPr>
          <p:cNvPr id="4" name="Содержимое 3" descr="синич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76650" y="2640806"/>
            <a:ext cx="1943100" cy="2352675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Зимуючі птахи</a:t>
            </a:r>
            <a:endParaRPr lang="ru-RU" dirty="0"/>
          </a:p>
        </p:txBody>
      </p:sp>
      <p:pic>
        <p:nvPicPr>
          <p:cNvPr id="4" name="Содержимое 3" descr="1288906111_0bdd74f92b7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3240360" cy="3312368"/>
          </a:xfrm>
        </p:spPr>
      </p:pic>
      <p:pic>
        <p:nvPicPr>
          <p:cNvPr id="5" name="Рисунок 4" descr="омелюхи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412776"/>
            <a:ext cx="3203848" cy="3528392"/>
          </a:xfrm>
          <a:prstGeom prst="rect">
            <a:avLst/>
          </a:prstGeom>
        </p:spPr>
      </p:pic>
      <p:pic>
        <p:nvPicPr>
          <p:cNvPr id="6" name="Рисунок 5" descr="шишкарі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3518248"/>
            <a:ext cx="3672408" cy="3339752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Звірі.Білочка</a:t>
            </a:r>
            <a:endParaRPr lang="ru-RU" dirty="0"/>
          </a:p>
        </p:txBody>
      </p:sp>
      <p:pic>
        <p:nvPicPr>
          <p:cNvPr id="4" name="Содержимое 3" descr="vulgari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9450" y="1554163"/>
            <a:ext cx="6537500" cy="452596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			        Їжак</a:t>
            </a:r>
            <a:endParaRPr lang="ru-RU" dirty="0"/>
          </a:p>
        </p:txBody>
      </p:sp>
      <p:pic>
        <p:nvPicPr>
          <p:cNvPr id="4" name="Содержимое 3" descr="dscn4163-n09w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fox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2140412"/>
            <a:ext cx="4896544" cy="3740959"/>
          </a:xfrm>
        </p:spPr>
      </p:pic>
      <p:sp>
        <p:nvSpPr>
          <p:cNvPr id="2" name="Прямоугольник 1"/>
          <p:cNvSpPr/>
          <p:nvPr/>
        </p:nvSpPr>
        <p:spPr>
          <a:xfrm>
            <a:off x="-677870" y="28113"/>
            <a:ext cx="10514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Лисиця 						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Заєць</a:t>
            </a:r>
            <a:endParaRPr lang="ru-RU" dirty="0"/>
          </a:p>
        </p:txBody>
      </p:sp>
      <p:pic>
        <p:nvPicPr>
          <p:cNvPr id="4" name="Содержимое 3" descr="zayac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1700" y="1559719"/>
            <a:ext cx="4953000" cy="451485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Ведмідь</a:t>
            </a:r>
            <a:endParaRPr lang="ru-RU" dirty="0"/>
          </a:p>
        </p:txBody>
      </p:sp>
      <p:pic>
        <p:nvPicPr>
          <p:cNvPr id="4" name="Содержимое 3" descr="1304295281_fswed-54_www_nevseoboi_com_u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24000"/>
            <a:ext cx="7992888" cy="4572000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Вовк</a:t>
            </a:r>
            <a:endParaRPr lang="ru-RU" dirty="0"/>
          </a:p>
        </p:txBody>
      </p:sp>
      <p:pic>
        <p:nvPicPr>
          <p:cNvPr id="4" name="Содержимое 3" descr="animaljp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064896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000" dirty="0" smtClean="0">
                <a:latin typeface="Monotype Corsiva" pitchFamily="66" charset="0"/>
              </a:rPr>
              <a:t>Закарпаття - </a:t>
            </a:r>
            <a:br>
              <a:rPr lang="uk-UA" sz="4000" dirty="0" smtClean="0">
                <a:latin typeface="Monotype Corsiva" pitchFamily="66" charset="0"/>
              </a:rPr>
            </a:br>
            <a:r>
              <a:rPr lang="uk-UA" sz="4000" dirty="0" smtClean="0">
                <a:latin typeface="Monotype Corsiva" pitchFamily="66" charset="0"/>
              </a:rPr>
              <a:t>наш  рідний  край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6" name="Содержимое 5" descr="0_52081_9471c3fc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1095" y="1554163"/>
            <a:ext cx="5574209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    Дикі свині</a:t>
            </a:r>
            <a:endParaRPr lang="ru-RU" dirty="0"/>
          </a:p>
        </p:txBody>
      </p:sp>
      <p:pic>
        <p:nvPicPr>
          <p:cNvPr id="4" name="Содержимое 3" descr="дикі свин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1637" y="1583531"/>
            <a:ext cx="5953125" cy="4467225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  Косулі</a:t>
            </a:r>
            <a:endParaRPr lang="ru-RU" dirty="0"/>
          </a:p>
        </p:txBody>
      </p:sp>
      <p:pic>
        <p:nvPicPr>
          <p:cNvPr id="4" name="Содержимое 3" descr="косул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6950" y="1997869"/>
            <a:ext cx="4762500" cy="3638550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Олені</a:t>
            </a:r>
            <a:endParaRPr lang="ru-RU" dirty="0"/>
          </a:p>
        </p:txBody>
      </p:sp>
      <p:pic>
        <p:nvPicPr>
          <p:cNvPr id="4" name="Содержимое 3" descr="олені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66950" y="2031206"/>
            <a:ext cx="4762500" cy="3571875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                  Свійські тварини .</a:t>
            </a:r>
            <a:endParaRPr lang="ru-RU" dirty="0"/>
          </a:p>
        </p:txBody>
      </p:sp>
      <p:pic>
        <p:nvPicPr>
          <p:cNvPr id="4" name="Содержимое 3" descr="38532976Danish-Landrace-Gi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2592288" cy="2304256"/>
          </a:xfrm>
        </p:spPr>
      </p:pic>
      <p:pic>
        <p:nvPicPr>
          <p:cNvPr id="5" name="Рисунок 4" descr="211918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365104"/>
            <a:ext cx="2438400" cy="2063496"/>
          </a:xfrm>
          <a:prstGeom prst="rect">
            <a:avLst/>
          </a:prstGeom>
        </p:spPr>
      </p:pic>
      <p:pic>
        <p:nvPicPr>
          <p:cNvPr id="6" name="Рисунок 5" descr="korova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28184" y="1556792"/>
            <a:ext cx="2664296" cy="2304256"/>
          </a:xfrm>
          <a:prstGeom prst="rect">
            <a:avLst/>
          </a:prstGeom>
        </p:spPr>
      </p:pic>
      <p:pic>
        <p:nvPicPr>
          <p:cNvPr id="7" name="Рисунок 6" descr="brown_hors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1268760"/>
            <a:ext cx="2230760" cy="2920727"/>
          </a:xfrm>
          <a:prstGeom prst="rect">
            <a:avLst/>
          </a:prstGeom>
        </p:spPr>
      </p:pic>
      <p:pic>
        <p:nvPicPr>
          <p:cNvPr id="8" name="Рисунок 7" descr="VSPEL_DomashnieGuvotnue_ykr_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4509120"/>
            <a:ext cx="2822448" cy="2101600"/>
          </a:xfrm>
          <a:prstGeom prst="rect">
            <a:avLst/>
          </a:prstGeom>
        </p:spPr>
      </p:pic>
      <p:pic>
        <p:nvPicPr>
          <p:cNvPr id="9" name="Рисунок 8" descr="koz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4" y="4293096"/>
            <a:ext cx="3096344" cy="215227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1918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7704856" cy="5256584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VSPEL_DomashnieGuvotnue_ykr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5087824" cy="4307618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 Свиня</a:t>
            </a:r>
            <a:endParaRPr lang="ru-RU" dirty="0"/>
          </a:p>
        </p:txBody>
      </p:sp>
      <p:pic>
        <p:nvPicPr>
          <p:cNvPr id="4" name="Содержимое 3" descr="38532976Danish-Landrace-Gi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2588419"/>
            <a:ext cx="4267200" cy="2457450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219200"/>
          </a:xfrm>
        </p:spPr>
        <p:txBody>
          <a:bodyPr/>
          <a:lstStyle/>
          <a:p>
            <a:pPr algn="ctr"/>
            <a:r>
              <a:rPr lang="uk-UA" dirty="0" smtClean="0"/>
              <a:t>Корова</a:t>
            </a:r>
            <a:endParaRPr lang="ru-RU" dirty="0"/>
          </a:p>
        </p:txBody>
      </p:sp>
      <p:pic>
        <p:nvPicPr>
          <p:cNvPr id="4" name="Содержимое 3" descr="korova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2369" y="1554163"/>
            <a:ext cx="6491661" cy="4525962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Коза</a:t>
            </a:r>
            <a:endParaRPr lang="ru-RU" dirty="0"/>
          </a:p>
        </p:txBody>
      </p:sp>
      <p:pic>
        <p:nvPicPr>
          <p:cNvPr id="4" name="Содержимое 3" descr="koz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26393" y="1554163"/>
            <a:ext cx="6643613" cy="4525962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skazka-o-ryibak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552" y="2996951"/>
            <a:ext cx="4150672" cy="358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wnloads\rr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43152"/>
            <a:ext cx="4344015" cy="328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98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143000" y="731520"/>
            <a:ext cx="7245424" cy="428165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7200" dirty="0" smtClean="0">
                <a:solidFill>
                  <a:schemeClr val="tx1"/>
                </a:solidFill>
              </a:rPr>
              <a:t>Казки-маленькі,</a:t>
            </a:r>
          </a:p>
          <a:p>
            <a:pPr marL="45720" indent="0" algn="ctr">
              <a:buNone/>
            </a:pPr>
            <a:r>
              <a:rPr lang="uk-UA" sz="7200" dirty="0" smtClean="0">
                <a:solidFill>
                  <a:schemeClr val="tx1"/>
                </a:solidFill>
              </a:rPr>
              <a:t>а розуму </a:t>
            </a:r>
          </a:p>
          <a:p>
            <a:pPr marL="45720" indent="0" algn="ctr">
              <a:buNone/>
            </a:pPr>
            <a:r>
              <a:rPr lang="uk-UA" sz="7200" dirty="0" smtClean="0">
                <a:solidFill>
                  <a:schemeClr val="tx1"/>
                </a:solidFill>
              </a:rPr>
              <a:t>в них багато.</a:t>
            </a:r>
            <a:endParaRPr lang="ru-RU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Риби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9900" dirty="0" err="1" smtClean="0"/>
              <a:t>к.р.сь</a:t>
            </a:r>
            <a:endParaRPr lang="ru-RU" sz="199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Карась</a:t>
            </a:r>
            <a:endParaRPr lang="ru-RU" dirty="0"/>
          </a:p>
        </p:txBody>
      </p:sp>
      <p:pic>
        <p:nvPicPr>
          <p:cNvPr id="4" name="Содержимое 3" descr="карас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2575" y="1683544"/>
            <a:ext cx="6191250" cy="426720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Риби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6600" dirty="0" err="1" smtClean="0"/>
              <a:t>к.роп</a:t>
            </a:r>
            <a:endParaRPr lang="ru-RU" sz="166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Короп</a:t>
            </a:r>
            <a:endParaRPr lang="ru-RU" dirty="0"/>
          </a:p>
        </p:txBody>
      </p:sp>
      <p:pic>
        <p:nvPicPr>
          <p:cNvPr id="4" name="Содержимое 3" descr="коро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060848"/>
            <a:ext cx="5331280" cy="3264279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Риби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28700" dirty="0" err="1" smtClean="0"/>
              <a:t>с.м</a:t>
            </a:r>
            <a:endParaRPr lang="ru-RU" sz="287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Сом</a:t>
            </a:r>
            <a:endParaRPr lang="ru-RU" dirty="0"/>
          </a:p>
        </p:txBody>
      </p:sp>
      <p:pic>
        <p:nvPicPr>
          <p:cNvPr id="4" name="Содержимое 3" descr="сом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2060848"/>
            <a:ext cx="5876024" cy="3168352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Риби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19900" dirty="0" err="1" smtClean="0"/>
              <a:t>щ.ка</a:t>
            </a:r>
            <a:endParaRPr lang="ru-RU" sz="199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Щука</a:t>
            </a:r>
            <a:endParaRPr lang="ru-RU" dirty="0"/>
          </a:p>
        </p:txBody>
      </p:sp>
      <p:pic>
        <p:nvPicPr>
          <p:cNvPr id="4" name="Содержимое 3" descr="щу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916832"/>
            <a:ext cx="5292427" cy="3803163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Окунь</a:t>
            </a:r>
            <a:endParaRPr lang="ru-RU" dirty="0"/>
          </a:p>
        </p:txBody>
      </p:sp>
      <p:pic>
        <p:nvPicPr>
          <p:cNvPr id="4" name="Содержимое 3" descr="окун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988840"/>
            <a:ext cx="4851995" cy="3385113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Лящ</a:t>
            </a:r>
            <a:endParaRPr lang="ru-RU" dirty="0"/>
          </a:p>
        </p:txBody>
      </p:sp>
      <p:pic>
        <p:nvPicPr>
          <p:cNvPr id="4" name="Содержимое 3" descr="ля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2420888"/>
            <a:ext cx="5363656" cy="3100864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/>
              <a:t>Комар.</a:t>
            </a:r>
            <a:endParaRPr lang="ru-RU" dirty="0"/>
          </a:p>
        </p:txBody>
      </p:sp>
      <p:pic>
        <p:nvPicPr>
          <p:cNvPr id="4" name="Содержимое 3" descr="кома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844823"/>
            <a:ext cx="5448612" cy="43177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Судак</a:t>
            </a:r>
            <a:endParaRPr lang="ru-RU" dirty="0"/>
          </a:p>
        </p:txBody>
      </p:sp>
      <p:pic>
        <p:nvPicPr>
          <p:cNvPr id="4" name="Содержимое 3" descr="суда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564904"/>
            <a:ext cx="6988012" cy="2358454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Товстолобик</a:t>
            </a:r>
            <a:endParaRPr lang="ru-RU" dirty="0"/>
          </a:p>
        </p:txBody>
      </p:sp>
      <p:pic>
        <p:nvPicPr>
          <p:cNvPr id="4" name="Содержимое 3" descr="товстолоби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492896"/>
            <a:ext cx="6358080" cy="2543232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</a:t>
            </a:r>
            <a:r>
              <a:rPr lang="en-US" dirty="0" smtClean="0"/>
              <a:t>’</a:t>
            </a:r>
            <a:r>
              <a:rPr lang="uk-UA" dirty="0" err="1" smtClean="0"/>
              <a:t>юн</a:t>
            </a:r>
            <a:endParaRPr lang="ru-RU" dirty="0"/>
          </a:p>
        </p:txBody>
      </p:sp>
      <p:pic>
        <p:nvPicPr>
          <p:cNvPr id="6" name="Содержимое 5" descr="вюн або пискур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2204864"/>
            <a:ext cx="7094150" cy="3192368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Лин </a:t>
            </a:r>
            <a:endParaRPr lang="ru-RU" dirty="0"/>
          </a:p>
        </p:txBody>
      </p:sp>
      <p:pic>
        <p:nvPicPr>
          <p:cNvPr id="6" name="Содержимое 5" descr="лин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1988840"/>
            <a:ext cx="5843344" cy="3506006"/>
          </a:xfr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Риби  						</a:t>
            </a:r>
            <a:endParaRPr lang="ru-RU" dirty="0"/>
          </a:p>
        </p:txBody>
      </p:sp>
      <p:pic>
        <p:nvPicPr>
          <p:cNvPr id="4" name="Содержимое 3" descr="карас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2575" y="1683544"/>
            <a:ext cx="6191250" cy="4267200"/>
          </a:xfrm>
        </p:spPr>
      </p:pic>
      <p:pic>
        <p:nvPicPr>
          <p:cNvPr id="5" name="Рисунок 4" descr="короп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6688" y="1484784"/>
            <a:ext cx="2877312" cy="2664296"/>
          </a:xfrm>
          <a:prstGeom prst="rect">
            <a:avLst/>
          </a:prstGeom>
        </p:spPr>
      </p:pic>
      <p:pic>
        <p:nvPicPr>
          <p:cNvPr id="6" name="Рисунок 5" descr="окунь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484784"/>
            <a:ext cx="3059832" cy="2736304"/>
          </a:xfrm>
          <a:prstGeom prst="rect">
            <a:avLst/>
          </a:prstGeom>
        </p:spPr>
      </p:pic>
      <p:pic>
        <p:nvPicPr>
          <p:cNvPr id="7" name="Рисунок 6" descr="сом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4437112"/>
            <a:ext cx="3059832" cy="2232248"/>
          </a:xfrm>
          <a:prstGeom prst="rect">
            <a:avLst/>
          </a:prstGeom>
        </p:spPr>
      </p:pic>
      <p:pic>
        <p:nvPicPr>
          <p:cNvPr id="8" name="Рисунок 7" descr="щу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31840" y="1556792"/>
            <a:ext cx="3096344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n4163-n09w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3096344" cy="2592288"/>
          </a:xfrm>
        </p:spPr>
      </p:pic>
      <p:pic>
        <p:nvPicPr>
          <p:cNvPr id="5" name="Рисунок 4" descr="fox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1484784"/>
            <a:ext cx="2381250" cy="2520280"/>
          </a:xfrm>
          <a:prstGeom prst="rect">
            <a:avLst/>
          </a:prstGeom>
        </p:spPr>
      </p:pic>
      <p:pic>
        <p:nvPicPr>
          <p:cNvPr id="6" name="Рисунок 5" descr="zayac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1484784"/>
            <a:ext cx="2448272" cy="2520280"/>
          </a:xfrm>
          <a:prstGeom prst="rect">
            <a:avLst/>
          </a:prstGeom>
        </p:spPr>
      </p:pic>
      <p:pic>
        <p:nvPicPr>
          <p:cNvPr id="7" name="Рисунок 6" descr="tka04le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77072"/>
            <a:ext cx="2869754" cy="2592289"/>
          </a:xfrm>
          <a:prstGeom prst="rect">
            <a:avLst/>
          </a:prstGeom>
        </p:spPr>
      </p:pic>
      <p:pic>
        <p:nvPicPr>
          <p:cNvPr id="8" name="Рисунок 7" descr="Northern_Spotted_Owl_USFWS-thum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4221088"/>
            <a:ext cx="2880320" cy="2376264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журавел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628800"/>
            <a:ext cx="2598024" cy="2232248"/>
          </a:xfrm>
        </p:spPr>
      </p:pic>
      <p:pic>
        <p:nvPicPr>
          <p:cNvPr id="7" name="Рисунок 6" descr="1251347509_lastochka-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1700808"/>
            <a:ext cx="2304256" cy="2232248"/>
          </a:xfrm>
          <a:prstGeom prst="rect">
            <a:avLst/>
          </a:prstGeom>
        </p:spPr>
      </p:pic>
      <p:pic>
        <p:nvPicPr>
          <p:cNvPr id="8" name="Рисунок 7" descr="куріп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1700808"/>
            <a:ext cx="2556792" cy="2304256"/>
          </a:xfrm>
          <a:prstGeom prst="rect">
            <a:avLst/>
          </a:prstGeom>
        </p:spPr>
      </p:pic>
      <p:pic>
        <p:nvPicPr>
          <p:cNvPr id="10" name="Рисунок 9" descr="fa57fa0911f0002a1ca9c6b4508_42843_p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520" y="4005064"/>
            <a:ext cx="2808312" cy="2558976"/>
          </a:xfrm>
          <a:prstGeom prst="rect">
            <a:avLst/>
          </a:prstGeom>
        </p:spPr>
      </p:pic>
      <p:pic>
        <p:nvPicPr>
          <p:cNvPr id="11" name="Рисунок 10" descr="кроти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5856" y="4149080"/>
            <a:ext cx="2664296" cy="2448272"/>
          </a:xfrm>
          <a:prstGeom prst="rect">
            <a:avLst/>
          </a:prstGeom>
        </p:spPr>
      </p:pic>
      <p:pic>
        <p:nvPicPr>
          <p:cNvPr id="12" name="Рисунок 11" descr="павине око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56176" y="4293096"/>
            <a:ext cx="2719189" cy="2564904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16632"/>
            <a:ext cx="69127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ловіть метеликів !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555776" y="2276872"/>
            <a:ext cx="4176464" cy="3744416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r="-6000"/>
            </a:stretch>
          </a:blipFill>
          <a:ln>
            <a:solidFill>
              <a:srgbClr val="C0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3" name="Пряма сполучна лінія 2"/>
          <p:cNvCxnSpPr/>
          <p:nvPr/>
        </p:nvCxnSpPr>
        <p:spPr>
          <a:xfrm>
            <a:off x="1331640" y="2132856"/>
            <a:ext cx="6336704" cy="38884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 сполучна лінія 6"/>
          <p:cNvCxnSpPr/>
          <p:nvPr/>
        </p:nvCxnSpPr>
        <p:spPr>
          <a:xfrm flipH="1">
            <a:off x="1331640" y="2132856"/>
            <a:ext cx="6696744" cy="3888432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977374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uk-UA" dirty="0"/>
          </a:p>
          <a:p>
            <a:pPr marL="0" lvl="0" indent="0">
              <a:buNone/>
            </a:pPr>
            <a:endParaRPr lang="uk-UA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Прямокутник 3"/>
          <p:cNvSpPr/>
          <p:nvPr/>
        </p:nvSpPr>
        <p:spPr>
          <a:xfrm>
            <a:off x="342664" y="116632"/>
            <a:ext cx="82617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руйнуйте мурашників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835696" y="1070733"/>
            <a:ext cx="5040559" cy="4716533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3000" r="-13000"/>
            </a:stretch>
          </a:blipFill>
          <a:ln w="76200">
            <a:solidFill>
              <a:srgbClr val="FF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7" name="Пряма сполучна лінія 6"/>
          <p:cNvCxnSpPr/>
          <p:nvPr/>
        </p:nvCxnSpPr>
        <p:spPr>
          <a:xfrm>
            <a:off x="755576" y="1484784"/>
            <a:ext cx="7272808" cy="453650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сполучна лінія 8"/>
          <p:cNvCxnSpPr/>
          <p:nvPr/>
        </p:nvCxnSpPr>
        <p:spPr>
          <a:xfrm flipH="1">
            <a:off x="755576" y="1340768"/>
            <a:ext cx="7272808" cy="468052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597159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417113876"/>
              </p:ext>
            </p:extLst>
          </p:nvPr>
        </p:nvGraphicFramePr>
        <p:xfrm>
          <a:off x="1691680" y="1700808"/>
          <a:ext cx="5218357" cy="4736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5576" y="-45235"/>
            <a:ext cx="799288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займайте пташиних гнізд,</a:t>
            </a:r>
            <a:b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 птахи можуть покинути їх назавжди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5" name="Пряма сполучна лінія 4"/>
          <p:cNvCxnSpPr/>
          <p:nvPr/>
        </p:nvCxnSpPr>
        <p:spPr>
          <a:xfrm>
            <a:off x="971600" y="1700808"/>
            <a:ext cx="7128792" cy="446449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 сполучна лінія 6"/>
          <p:cNvCxnSpPr/>
          <p:nvPr/>
        </p:nvCxnSpPr>
        <p:spPr>
          <a:xfrm flipH="1">
            <a:off x="971600" y="1700808"/>
            <a:ext cx="6912768" cy="446449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2240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772816"/>
            <a:ext cx="5410438" cy="3600400"/>
          </a:xfrm>
        </p:spPr>
      </p:pic>
      <p:sp>
        <p:nvSpPr>
          <p:cNvPr id="3" name="Прямоугольник 2"/>
          <p:cNvSpPr/>
          <p:nvPr/>
        </p:nvSpPr>
        <p:spPr>
          <a:xfrm>
            <a:off x="2997101" y="87015"/>
            <a:ext cx="2728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Бджола.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922" y="-37237"/>
            <a:ext cx="896322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галасуйте в лісі </a:t>
            </a:r>
            <a:b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надмірний шум відлякує тварин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835696" y="1844824"/>
            <a:ext cx="4824536" cy="4072774"/>
          </a:xfrm>
          <a:prstGeom prst="ellipse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  <a:ln w="76200">
            <a:solidFill>
              <a:srgbClr val="C0000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7" name="Picture 2" descr="C:\Users\User\Downloads\radio-reklama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653136"/>
            <a:ext cx="1152128" cy="90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 сполучна лінія 4"/>
          <p:cNvCxnSpPr/>
          <p:nvPr/>
        </p:nvCxnSpPr>
        <p:spPr>
          <a:xfrm>
            <a:off x="827584" y="2060848"/>
            <a:ext cx="7056784" cy="374441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 сполучна лінія 8"/>
          <p:cNvCxnSpPr/>
          <p:nvPr/>
        </p:nvCxnSpPr>
        <p:spPr>
          <a:xfrm flipH="1">
            <a:off x="827584" y="1844824"/>
            <a:ext cx="7056784" cy="407277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7085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836712"/>
            <a:ext cx="8686800" cy="52434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600" dirty="0" smtClean="0">
                <a:latin typeface="Monotype Corsiva" pitchFamily="66" charset="0"/>
              </a:rPr>
              <a:t>Любити природу – любити Батьківщину</a:t>
            </a:r>
            <a:endParaRPr lang="ru-RU" sz="6600" dirty="0">
              <a:latin typeface="Monotype Corsiva" pitchFamily="66" charset="0"/>
            </a:endParaRPr>
          </a:p>
        </p:txBody>
      </p:sp>
      <p:pic>
        <p:nvPicPr>
          <p:cNvPr id="5122" name="Picture 2" descr="http://galychankaif.com.ua/ru/wp-content/uploads/2011/03/country_ukraine_2-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441" y="2780729"/>
            <a:ext cx="50482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6442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74966_e69e46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30892" y="1554163"/>
            <a:ext cx="6034616" cy="4525962"/>
          </a:xfrm>
        </p:spPr>
      </p:pic>
      <p:sp>
        <p:nvSpPr>
          <p:cNvPr id="3" name="Прямоугольник 2"/>
          <p:cNvSpPr/>
          <p:nvPr/>
        </p:nvSpPr>
        <p:spPr>
          <a:xfrm>
            <a:off x="2987824" y="404664"/>
            <a:ext cx="29986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Метелик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6486" y="1554163"/>
            <a:ext cx="5903428" cy="4525962"/>
          </a:xfrm>
        </p:spPr>
      </p:pic>
      <p:sp>
        <p:nvSpPr>
          <p:cNvPr id="4" name="Прямоугольник 3"/>
          <p:cNvSpPr/>
          <p:nvPr/>
        </p:nvSpPr>
        <p:spPr>
          <a:xfrm>
            <a:off x="3238558" y="116632"/>
            <a:ext cx="2997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Мурашки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430</TotalTime>
  <Words>226</Words>
  <Application>Microsoft Office PowerPoint</Application>
  <PresentationFormat>Екран (4:3)</PresentationFormat>
  <Paragraphs>90</Paragraphs>
  <Slides>71</Slides>
  <Notes>8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71</vt:i4>
      </vt:variant>
    </vt:vector>
  </HeadingPairs>
  <TitlesOfParts>
    <vt:vector size="72" baseType="lpstr">
      <vt:lpstr>Трек</vt:lpstr>
      <vt:lpstr>Презентація PowerPoint</vt:lpstr>
      <vt:lpstr>Мета   уроку:</vt:lpstr>
      <vt:lpstr>Девіз    уроку:</vt:lpstr>
      <vt:lpstr>Закарпаття -  наш  рідний  край</vt:lpstr>
      <vt:lpstr>Презентація PowerPoint</vt:lpstr>
      <vt:lpstr>Комар.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Комахи</vt:lpstr>
      <vt:lpstr>Корисні комахи</vt:lpstr>
      <vt:lpstr>Презентація PowerPoint</vt:lpstr>
      <vt:lpstr>Спів соловейка</vt:lpstr>
      <vt:lpstr>Перелітні птахи</vt:lpstr>
      <vt:lpstr>Перелітні птахи . Шпак.</vt:lpstr>
      <vt:lpstr>Перелітні птахи. Соловей.</vt:lpstr>
      <vt:lpstr>Перелітні птахи.Ластівки.</vt:lpstr>
      <vt:lpstr>Перелітні птахи . Дикі гуси.</vt:lpstr>
      <vt:lpstr>Перелітні птахи. Дикі качки.</vt:lpstr>
      <vt:lpstr>Перелітні птахи.Лелеки.</vt:lpstr>
      <vt:lpstr>Перелітні птахи . Жайворонок.</vt:lpstr>
      <vt:lpstr>Перелітні птахи . Зозуля.</vt:lpstr>
      <vt:lpstr>Осілі птахи</vt:lpstr>
      <vt:lpstr>Осілі птахи.Ворона.</vt:lpstr>
      <vt:lpstr>Осілі птахи . Сорока.</vt:lpstr>
      <vt:lpstr>Осілі птахи.Голуби.</vt:lpstr>
      <vt:lpstr>Осілі птахи.Горобці.</vt:lpstr>
      <vt:lpstr>Осілі птахи. Дятел.</vt:lpstr>
      <vt:lpstr>Осілі птахи . Сова</vt:lpstr>
      <vt:lpstr>Осілі пташки. Синички</vt:lpstr>
      <vt:lpstr>Зимуючі птахи</vt:lpstr>
      <vt:lpstr>Звірі.Білочка</vt:lpstr>
      <vt:lpstr>           Їжак</vt:lpstr>
      <vt:lpstr>Презентація PowerPoint</vt:lpstr>
      <vt:lpstr>Заєць</vt:lpstr>
      <vt:lpstr> Ведмідь</vt:lpstr>
      <vt:lpstr>Вовк</vt:lpstr>
      <vt:lpstr>     Дикі свині</vt:lpstr>
      <vt:lpstr>                       Косулі</vt:lpstr>
      <vt:lpstr>Олені</vt:lpstr>
      <vt:lpstr>                       Свійські тварини .</vt:lpstr>
      <vt:lpstr>Презентація PowerPoint</vt:lpstr>
      <vt:lpstr>Презентація PowerPoint</vt:lpstr>
      <vt:lpstr> Свиня</vt:lpstr>
      <vt:lpstr>Корова</vt:lpstr>
      <vt:lpstr>Коза</vt:lpstr>
      <vt:lpstr>Презентація PowerPoint</vt:lpstr>
      <vt:lpstr>Риби</vt:lpstr>
      <vt:lpstr>Карась</vt:lpstr>
      <vt:lpstr>Риби</vt:lpstr>
      <vt:lpstr>Короп</vt:lpstr>
      <vt:lpstr>Риби</vt:lpstr>
      <vt:lpstr>Сом</vt:lpstr>
      <vt:lpstr>Риби</vt:lpstr>
      <vt:lpstr>Щука</vt:lpstr>
      <vt:lpstr>Окунь</vt:lpstr>
      <vt:lpstr>Лящ</vt:lpstr>
      <vt:lpstr>Судак</vt:lpstr>
      <vt:lpstr>Товстолобик</vt:lpstr>
      <vt:lpstr>В’юн</vt:lpstr>
      <vt:lpstr>Лин </vt:lpstr>
      <vt:lpstr>Риби       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Guest</cp:lastModifiedBy>
  <cp:revision>54</cp:revision>
  <dcterms:created xsi:type="dcterms:W3CDTF">2013-03-05T20:19:54Z</dcterms:created>
  <dcterms:modified xsi:type="dcterms:W3CDTF">2013-03-18T09:04:26Z</dcterms:modified>
</cp:coreProperties>
</file>